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6" r:id="rId5"/>
    <p:sldMasterId id="2147483703" r:id="rId6"/>
    <p:sldMasterId id="2147483710" r:id="rId7"/>
    <p:sldMasterId id="2147483718" r:id="rId8"/>
    <p:sldMasterId id="2147483730" r:id="rId9"/>
    <p:sldMasterId id="2147483751" r:id="rId10"/>
    <p:sldMasterId id="2147483768" r:id="rId11"/>
    <p:sldMasterId id="2147483785" r:id="rId12"/>
    <p:sldMasterId id="2147483793" r:id="rId13"/>
    <p:sldMasterId id="2147483806" r:id="rId14"/>
    <p:sldMasterId id="2147483815" r:id="rId15"/>
  </p:sldMasterIdLst>
  <p:notesMasterIdLst>
    <p:notesMasterId r:id="rId39"/>
  </p:notesMasterIdLst>
  <p:handoutMasterIdLst>
    <p:handoutMasterId r:id="rId40"/>
  </p:handoutMasterIdLst>
  <p:sldIdLst>
    <p:sldId id="1589" r:id="rId16"/>
    <p:sldId id="1587" r:id="rId17"/>
    <p:sldId id="2524" r:id="rId18"/>
    <p:sldId id="2527" r:id="rId19"/>
    <p:sldId id="2528" r:id="rId20"/>
    <p:sldId id="2531" r:id="rId21"/>
    <p:sldId id="2521" r:id="rId22"/>
    <p:sldId id="2522" r:id="rId23"/>
    <p:sldId id="2523" r:id="rId24"/>
    <p:sldId id="2535" r:id="rId25"/>
    <p:sldId id="2536" r:id="rId26"/>
    <p:sldId id="2537" r:id="rId27"/>
    <p:sldId id="2539" r:id="rId28"/>
    <p:sldId id="2538" r:id="rId29"/>
    <p:sldId id="2520" r:id="rId30"/>
    <p:sldId id="2530" r:id="rId31"/>
    <p:sldId id="2525" r:id="rId32"/>
    <p:sldId id="2541" r:id="rId33"/>
    <p:sldId id="2542" r:id="rId34"/>
    <p:sldId id="2540" r:id="rId35"/>
    <p:sldId id="2532" r:id="rId36"/>
    <p:sldId id="2517" r:id="rId37"/>
    <p:sldId id="2534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01769CB-B46B-4297-B36A-B931DDF897FE}">
          <p14:sldIdLst>
            <p14:sldId id="1589"/>
            <p14:sldId id="1587"/>
            <p14:sldId id="2524"/>
            <p14:sldId id="2527"/>
            <p14:sldId id="2528"/>
            <p14:sldId id="2531"/>
            <p14:sldId id="2521"/>
            <p14:sldId id="2522"/>
            <p14:sldId id="2523"/>
            <p14:sldId id="2535"/>
            <p14:sldId id="2536"/>
            <p14:sldId id="2537"/>
            <p14:sldId id="2539"/>
            <p14:sldId id="2538"/>
            <p14:sldId id="2520"/>
            <p14:sldId id="2530"/>
            <p14:sldId id="2525"/>
            <p14:sldId id="2541"/>
            <p14:sldId id="2542"/>
            <p14:sldId id="2540"/>
            <p14:sldId id="2532"/>
            <p14:sldId id="2517"/>
            <p14:sldId id="25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67C300-F88D-684C-6F37-720F8BB9A7E3}" name="Alyssa Suhm" initials="AS" userId="S::asuhm@lafayettegroup.com::2eb187d1-bb31-4cf9-b5c1-12647a08584b" providerId="AD"/>
  <p188:author id="{6ECACC0F-DABA-490C-5D38-B58389542155}" name="Jennifer Morrell" initials="JM" userId="5cfeee374bfaa0af" providerId="Windows Live"/>
  <p188:author id="{6A8EBF1D-B0B9-188E-732B-C477C6A8FF5F}" name="Suhm, Alyssa (CTR)" initials="SA(" userId="Suhm, Alyssa (CTR)" providerId="None"/>
  <p188:author id="{8A76D61E-D1B1-6F3D-F228-0FA0920A3273}" name="Babbin, Kathryn (She/Her)" initials="BK(" userId="S::kathryn.babbin@cisa.dhs.gov::21b1b638-d90e-4a77-8dca-94c633305c13" providerId="AD"/>
  <p188:author id="{121D4120-6302-DF45-124D-09D66E6EBD4D}" name="Madeline Branan" initials="MB" userId="S::mbranan@lafayettegroup.com::0191fea3-3171-4646-8721-3b139df3abc0" providerId="AD"/>
  <p188:author id="{4314A921-6306-0925-57B3-39A4B071F497}" name="Avondoglio, Daniel" initials="AD" userId="S::DANIEL.AVONDOGLIO@cisa.dhs.gov::43aa6d5f-fe16-4586-96a3-bbf68e4a1f36" providerId="AD"/>
  <p188:author id="{F74FD02B-51AC-6FB6-418F-89463C2ACF71}" name="Fischer, Sebastian (He/Him)" initials="FS(" userId="S::sebastian.fischer@cisa.dhs.gov::2cb2cf1c-9c47-464e-be13-917b373806b3" providerId="AD"/>
  <p188:author id="{5609FE32-2A98-7647-6AFB-9DF64B992077}" name="Noah Praetz" initials="NP" userId="5f58e1354bc807c2" providerId="Windows Live"/>
  <p188:author id="{254EF943-D9D6-864B-0F9A-5E971F215E39}" name="Rachael Goldberg" initials="RG" userId="S::RGoldberg@lafayettegroup.com::2ac42920-e6ea-4dbf-aa3a-7c9aece2c316" providerId="AD"/>
  <p188:author id="{A0F6D946-82A2-D1B5-3C0E-4B451F5BA6B9}" name="Michael Pattullo" initials="MP" userId="S::mpattullo@lafayettegroup.com::add7c0d7-39d8-47aa-a750-570f83668247" providerId="AD"/>
  <p188:author id="{8D31064A-1F6A-7C41-B717-3B99FE5293B1}" name="Alyssa Suhm" initials="AS" userId="S::asuhm@lafayettegroup.com::56c3d00b-612b-4242-9273-de33f44efbf7" providerId="AD"/>
  <p188:author id="{F022764B-8718-78B9-6AE4-33558FB175DB}" name="DAVID" initials="D" userId="S::david.kuennen@cisa.dhs.gov::08d5864d-17fe-4943-83a2-1f95846f708e" providerId="AD"/>
  <p188:author id="{E0389B4F-8358-F699-5A15-B9B263B8B648}" name="Suhm, Alyssa (CTR)" initials="SA(" userId="S::ALYSSA.SUHM@associates.cisa.dhs.gov::bc87a8e8-1c71-4d7a-aa0a-3f8009ba5076" providerId="AD"/>
  <p188:author id="{689BBD60-17D6-9319-1426-B5CC9E796925}" name="Ryan Macias" initials="RM" userId="S::ryan@rsmelectionsolutions.com::0f8337fa-069f-41da-a74b-5eb61974ead6" providerId="AD"/>
  <p188:author id="{3B338B70-962C-AD42-728A-3E36E87A3718}" name="MILLET, KATHERINE (CTR)" initials="MK(" userId="S::KATHERINE.MILLET@associates.cisa.dhs.gov::15620dbb-d21b-49f0-928b-28b2c2b309e6" providerId="AD"/>
  <p188:author id="{14F94B79-E9E7-D503-7677-18345D735BFC}" name="Matt Crane" initials="MC" userId="S::mcrane@lafayettegroup.com::69b66506-b058-4fc4-92e7-0619a38c0e11" providerId="AD"/>
  <p188:author id="{E0570C7A-D5EF-CA20-2040-AD9337576D6F}" name="Madeline Branan" initials="MB" userId="S::mbranan@lafayettegroup.com::244e60e4-c2bc-46ad-843a-714025bbd6cd" providerId="AD"/>
  <p188:author id="{ED931388-52C3-64B7-F485-8FB703513710}" name="Rachael Goldberg" initials="RG" userId="S::rgoldberg@lafayettegroup.com::2ac42920-e6ea-4dbf-aa3a-7c9aece2c316" providerId="AD"/>
  <p188:author id="{93068C95-5587-D9C4-F787-985318853BDF}" name="Kyle Griffin" initials="KG" userId="S::kgriffin@lafayettegroup.com::d33f6610-0eb0-4ad4-a648-ab1be518009f" providerId="AD"/>
  <p188:author id="{2EEDB0A1-7466-2ABB-C7E6-4D1D017F0F6B}" name="Victoria Markey" initials="VM" userId="S::VMarkey@lafayettegroup.com::a45e54c4-5fee-4048-9e25-7c27b80ba9d4" providerId="AD"/>
  <p188:author id="{574406A5-C458-998E-CBAB-02D98DB05721}" name="Rachael Goldberg" initials="RG" userId="S::RGoldberg@lafayettegroup.com::f25a676f-9da7-4237-9e4e-2d78b189489d" providerId="AD"/>
  <p188:author id="{3A5D67A8-0AC7-7191-C9A7-6C791D6AE393}" name="BRANAN, MADELINE (CTR)" initials="B(" userId="S::madeline.branan@associates.cisa.dhs.gov::f64adcfd-bb58-4c98-93b0-a97259a96b2a" providerId="AD"/>
  <p188:author id="{11B54DA9-CE63-2F68-4054-20A6670E24CC}" name="BRANAN, MADELINE (CTR)" initials="BM(" userId="S::MADELINE.BRANAN@associates.cisa.dhs.gov::f64adcfd-bb58-4c98-93b0-a97259a96b2a" providerId="AD"/>
  <p188:author id="{DCF728B8-B83A-2A55-0A58-34127764025F}" name="Moser, Michael (He/Him)" initials="MM(" userId="S::MICHAEL.MOSER@cisa.dhs.gov::bf14ff75-fcfe-45d9-8395-b8742a4cd6ec" providerId="AD"/>
  <p188:author id="{CFEA83C1-F755-539A-CA9A-CBC31A52B14E}" name="Hill, Armand (he/him)" initials="HA(" userId="S::Armand.Hill@cisa.dhs.gov::e3bf7261-ab6e-4108-bb1a-90ab9638b2df" providerId="AD"/>
  <p188:author id="{F71E1ADC-D90F-8D11-7361-B2D810007A3B}" name="Johnston-Pulliam, Christena (She/Her/Hers)" initials="JPC(" userId="S::christena.johnston-pulliam@cisa.dhs.gov::fe6cfb2f-3bf2-4658-8446-c1069c458931" providerId="AD"/>
  <p188:author id="{9F5112DD-4BCC-C260-DA97-AD8FF9BE856F}" name="Breor, Scott" initials="BS" userId="S::Scott.Breor@cisa.dhs.gov::24b78857-8dc5-4690-b0f6-520c9dffdaf3" providerId="AD"/>
  <p188:author id="{5DB967E1-9626-9F6D-28DF-5E1266475DBD}" name="Wetzel, Scott" initials="WS" userId="S::Scott.Wetzel@cisa.dhs.gov::4b72323d-2a28-436a-9822-a4f9c5981e91" providerId="AD"/>
  <p188:author id="{011ACFE8-B762-13CA-2DDC-17AC7952F8D2}" name="Kunal Kothari" initials="KK" userId="S::kkothari@lafayettegroup.com::7ad3ed6a-8745-4277-aa3f-f42aba267b03" providerId="AD"/>
  <p188:author id="{DCA31DEF-2D30-8924-CCCB-623DEFBF72C4}" name="Wetzel, Scott" initials="WS" userId="S::scott.wetzel@cisa.dhs.gov::4b72323d-2a28-436a-9822-a4f9c5981e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47"/>
    <a:srgbClr val="F5F0E6"/>
    <a:srgbClr val="660919"/>
    <a:srgbClr val="F0E5CD"/>
    <a:srgbClr val="971B25"/>
    <a:srgbClr val="C0C2C4"/>
    <a:srgbClr val="073150"/>
    <a:srgbClr val="005288"/>
    <a:srgbClr val="5A5B5D"/>
    <a:srgbClr val="CAD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EFF89-056B-4755-96B4-C920E0C05C0B}" v="7" dt="2024-04-29T17:13:09.0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A8DA4-1A43-784F-85D9-EA105993C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815ED-F8D5-B821-A00B-E22383FC7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9966F7-D61A-4A31-9B3C-3420A1A9295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F30B9-5777-C112-E274-AA661B7315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946D8-A3C3-5467-89E9-CF624F8F5D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E2C044-9F4F-49BA-B94D-B687AA4A0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60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BE775AA-CF3D-469F-BFDE-0838355CFBB8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7A248B-013A-4103-9183-22DBF43B2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5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6E7B7A17-F475-3844-BB9A-8736365FED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10FCB50E-EC7A-4346-AD6C-E685A639B1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</a:rPr>
              <a:t>Change Presenter’s Name and Date in Slide Master view.</a:t>
            </a: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70FC1FAB-DFF2-014B-8D8C-C0309AA50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98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283" indent="-290493" defTabSz="90698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1974" indent="-232395" defTabSz="90698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6763" indent="-232395" defTabSz="90698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1553" indent="-232395" defTabSz="90698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6342" indent="-232395" defTabSz="9069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1132" indent="-232395" defTabSz="9069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5921" indent="-232395" defTabSz="9069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0711" indent="-232395" defTabSz="9069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054DAE-9B1D-0349-9765-1B40B3DA898D}" type="slidenum">
              <a:rPr lang="en-US" altLang="en-US" sz="1200">
                <a:latin typeface="Times" pitchFamily="2" charset="0"/>
              </a:rPr>
              <a:pPr/>
              <a:t>1</a:t>
            </a:fld>
            <a:endParaRPr lang="en-US" altLang="en-US" sz="120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9833-33AC-4B7C-9B79-E9DCCE3C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274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9833-33AC-4B7C-9B79-E9DCCE3C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59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248B-013A-4103-9183-22DBF43B2B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79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A248B-013A-4103-9183-22DBF43B2B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34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9833-33AC-4B7C-9B79-E9DCCE3C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8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9833-33AC-4B7C-9B79-E9DCCE3C6E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23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9833-33AC-4B7C-9B79-E9DCCE3C6E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8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A248B-013A-4103-9183-22DBF43B2B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88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9833-33AC-4B7C-9B79-E9DCCE3C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329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9833-33AC-4B7C-9B79-E9DCCE3C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666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9833-33AC-4B7C-9B79-E9DCCE3C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776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9833-33AC-4B7C-9B79-E9DCCE3C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9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A9833-33AC-4B7C-9B79-E9DCCE3C6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11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>
              <a:defRPr/>
            </a:pPr>
            <a:r>
              <a:rPr lang="en-US" sz="1200" b="1" spc="300"/>
              <a:t>CISA | </a:t>
            </a:r>
            <a:r>
              <a:rPr lang="en-US" sz="1200" spc="300"/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4AA-2AAB-D841-BF17-2D4C9BCE0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472FE9-139A-4E84-9EC4-C655FD2DF5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4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500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 | </a:t>
            </a: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AA-2AAB-D841-BF17-2D4C9BCE071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3A936-D90C-4BDC-9561-FBC00B1F3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29" y="5891156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1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690C8-B626-274D-8FA3-63299A4ABD7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669DE5-999F-4507-9C1A-0F8C2A122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29" y="5891156"/>
            <a:ext cx="685800" cy="6826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25BC33-A8A9-2136-CD82-1BFDC05D7C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31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6F6FA-2EE7-424B-AF82-CE8E2BCB6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29" y="5891156"/>
            <a:ext cx="685800" cy="682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FAC8A-D1C2-7FF7-B8F6-25303B54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258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A1020-C785-0A4B-99D6-E80BD29020BD}" type="slidenum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0CDA1-5657-4FEB-A884-7481EA8D43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29" y="5891156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16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DC5A1-24AC-EE45-8892-34F91BFF932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3092BBD-650C-44FC-AE7E-22C70D0E9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96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C5D387-90D9-4309-AB17-48304727E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81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 | </a:t>
            </a: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AA-2AAB-D841-BF17-2D4C9BCE071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CEC081-22F6-4E18-92D1-8021FD715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29" y="5891156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3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690C8-B626-274D-8FA3-63299A4ABD7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F1D3B-3463-4286-BCC2-F4BB536477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29" y="5891156"/>
            <a:ext cx="685800" cy="6826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FC45CF-F93E-D918-34AA-0BA3E9105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38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21816-8529-40E9-8917-4913171E6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29" y="5891156"/>
            <a:ext cx="685800" cy="6826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3606C2-F5C5-0083-30F8-A7007CDEF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5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90C8-B626-274D-8FA3-63299A4AB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66673-7F2A-40E5-B17F-02D3A974B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230928-0616-ACD2-592D-0520C2580A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5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A1020-C785-0A4B-99D6-E80BD29020BD}" type="slidenum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C3503D-8A3C-4873-946C-52CF2BA92D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29" y="5891156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73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DC5A1-24AC-EE45-8892-34F91BFF932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B1E6F15-CE88-4D5E-A47E-5B91290B99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45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60FF5BC-A0B2-4B89-9592-CE3FA3EF0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99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 | </a:t>
            </a: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AA-2AAB-D841-BF17-2D4C9BCE071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47CA2D-1EAA-4E58-AC62-00789F62F6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06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690C8-B626-274D-8FA3-63299A4ABD7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218D0A-D8A9-4A2B-9179-7ADAF529BB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11D84F-FA31-0C1D-C56F-DB9A1D1625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95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1BFC42-53D3-4C8C-8AA5-42E9F0B00D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DC45E2-16F2-A43F-1D95-0348E8EDE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8839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A1020-C785-0A4B-99D6-E80BD29020BD}" type="slidenum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715796B-FC1D-489F-A00A-EBCF38FFD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43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C8023C9-5830-4D42-BD26-74F4C1B4A5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25" y="2311400"/>
            <a:ext cx="4629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DC5A1-24AC-EE45-8892-34F91BFF932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6" descr="ABOUT CISA | CISA">
            <a:extLst>
              <a:ext uri="{FF2B5EF4-FFF2-40B4-BE49-F238E27FC236}">
                <a16:creationId xmlns:a16="http://schemas.microsoft.com/office/drawing/2014/main" id="{1499E40F-9A7A-4334-8935-93606EDD6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3" y="2212562"/>
            <a:ext cx="2064575" cy="20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506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6B7AD0B-1276-41E1-A22C-7596C966C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212" y="2033118"/>
            <a:ext cx="6922435" cy="27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BOUT CISA | CISA">
            <a:extLst>
              <a:ext uri="{FF2B5EF4-FFF2-40B4-BE49-F238E27FC236}">
                <a16:creationId xmlns:a16="http://schemas.microsoft.com/office/drawing/2014/main" id="{96CDEC6E-CC87-48E7-AD7D-9CDA8D2539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07" y="1922089"/>
            <a:ext cx="3013822" cy="3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385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>
              <a:defRPr/>
            </a:pPr>
            <a:r>
              <a:rPr lang="en-US" sz="1200" b="1" spc="300"/>
              <a:t>CISA | </a:t>
            </a:r>
            <a:r>
              <a:rPr lang="en-US" sz="1200" spc="300"/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4AA-2AAB-D841-BF17-2D4C9BCE0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762023-F5BC-9B4E-AC64-53DEAAA2C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5643650"/>
            <a:ext cx="1066800" cy="10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5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C4DDDEF-45E8-7EF9-34AB-F6F4E4740961}"/>
              </a:ext>
            </a:extLst>
          </p:cNvPr>
          <p:cNvSpPr/>
          <p:nvPr userDrawn="1"/>
        </p:nvSpPr>
        <p:spPr>
          <a:xfrm>
            <a:off x="0" y="1032451"/>
            <a:ext cx="12192000" cy="5825549"/>
          </a:xfrm>
          <a:custGeom>
            <a:avLst/>
            <a:gdLst/>
            <a:ahLst/>
            <a:cxnLst/>
            <a:rect l="l" t="t" r="r" b="b"/>
            <a:pathLst>
              <a:path w="7187565" h="7772400">
                <a:moveTo>
                  <a:pt x="0" y="7772400"/>
                </a:moveTo>
                <a:lnTo>
                  <a:pt x="7187184" y="7772400"/>
                </a:lnTo>
                <a:lnTo>
                  <a:pt x="7187184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F5F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90C8-B626-274D-8FA3-63299A4AB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230928-0616-ACD2-592D-0520C2580A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00CC6779-CE75-CE5D-D4E9-DF385568D0AC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 b="1">
                <a:solidFill>
                  <a:srgbClr val="5A5B5D"/>
                </a:solidFill>
              </a:rPr>
              <a:t>CISA</a:t>
            </a:r>
          </a:p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cxnSp>
        <p:nvCxnSpPr>
          <p:cNvPr id="6" name="Straight Connector 2">
            <a:extLst>
              <a:ext uri="{FF2B5EF4-FFF2-40B4-BE49-F238E27FC236}">
                <a16:creationId xmlns:a16="http://schemas.microsoft.com/office/drawing/2014/main" id="{86276F15-FE47-B0B3-487D-393EB846EC4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AC99435-05C9-7DEE-5E17-F7F7D859F8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9" y="5936082"/>
            <a:ext cx="742461" cy="7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11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9FA93A-3341-7E57-AA9C-F69882FB2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21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90C8-B626-274D-8FA3-63299A4AB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7EFDC-F0D8-7DA1-D36B-752459393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51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92DA1020-C785-0A4B-99D6-E80BD2902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26296-E3F9-C843-9FA1-CDB9F1474A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E69670-891C-AC40-A0B4-2FBDDB27F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173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92DA1020-C785-0A4B-99D6-E80BD2902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26296-E3F9-C843-9FA1-CDB9F1474A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77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C2934C-3790-2847-B756-3AFB31B80808}"/>
              </a:ext>
            </a:extLst>
          </p:cNvPr>
          <p:cNvSpPr txBox="1"/>
          <p:nvPr userDrawn="1"/>
        </p:nvSpPr>
        <p:spPr>
          <a:xfrm>
            <a:off x="533400" y="6040438"/>
            <a:ext cx="251460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spc="300">
                <a:solidFill>
                  <a:srgbClr val="C0C2C4"/>
                </a:solidFill>
              </a:rPr>
              <a:t>CYBERSECURITY &amp;</a:t>
            </a:r>
          </a:p>
          <a:p>
            <a:pPr>
              <a:defRPr/>
            </a:pPr>
            <a:r>
              <a:rPr lang="en-US" sz="1000" spc="300">
                <a:solidFill>
                  <a:srgbClr val="C0C2C4"/>
                </a:solidFill>
              </a:rPr>
              <a:t>INFRASTRUCTURE</a:t>
            </a:r>
          </a:p>
          <a:p>
            <a:pPr>
              <a:defRPr/>
            </a:pPr>
            <a:r>
              <a:rPr lang="en-US" sz="1000" spc="300">
                <a:solidFill>
                  <a:srgbClr val="C0C2C4"/>
                </a:solidFill>
              </a:rPr>
              <a:t>SECURITY AGENCY</a:t>
            </a:r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504C0435-1B5E-3C4D-99E6-C4C05A18060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7">
            <a:extLst>
              <a:ext uri="{FF2B5EF4-FFF2-40B4-BE49-F238E27FC236}">
                <a16:creationId xmlns:a16="http://schemas.microsoft.com/office/drawing/2014/main" id="{0950115E-A6CB-F346-AD5A-866268717FFE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7948B0-3194-D540-8AC0-2A3C14D15F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B28F5760-600B-E044-8357-0A373C4563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317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702A09-80CC-A209-1FB7-6EE9B2FCC6B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2B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1AE7B-E54D-8BA6-AFF1-87E4BCCD2D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682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C5A1-24AC-EE45-8892-34F91BFF93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C156F9C-CF41-3943-A805-1DEC23D3D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8288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33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71FF733-53C8-BC45-A274-F2194CF8B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94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71FF733-53C8-BC45-A274-F2194CF8B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54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F986B-7FE9-E94E-89E7-66D664904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5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E8B7DF-B902-7749-B266-7817A506D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05718A-2F49-47EF-ACF7-149F673709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62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4EE4F0-082F-6F4D-AA0C-77FD898E6E3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7183967" y="6046788"/>
            <a:ext cx="3657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 b="1">
                <a:solidFill>
                  <a:srgbClr val="000000"/>
                </a:solidFill>
              </a:rPr>
              <a:t>Mona Espinosa</a:t>
            </a:r>
          </a:p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000000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cxnSp>
        <p:nvCxnSpPr>
          <p:cNvPr id="8" name="Straight Connector 2"/>
          <p:cNvCxnSpPr>
            <a:cxnSpLocks noChangeShapeType="1"/>
          </p:cNvCxnSpPr>
          <p:nvPr userDrawn="1"/>
        </p:nvCxnSpPr>
        <p:spPr bwMode="auto">
          <a:xfrm>
            <a:off x="10943167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36500F3C-14CC-0546-841D-06717C88AF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457200" tIns="274320" bIns="91440"/>
          <a:lstStyle>
            <a:lvl1pPr>
              <a:defRPr sz="4000"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AE80CF8-9870-454F-B813-A5F294ACA70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3B0A4F6-3F67-4098-BDB6-437476162D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2CA565-8683-0C42-85E2-7223F3A06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73" y="5896740"/>
            <a:ext cx="9144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41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 | </a:t>
            </a: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AA-2AAB-D841-BF17-2D4C9BCE071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C90F80-6B1F-4919-9ECB-5032F7D7FE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5631142"/>
            <a:ext cx="1075765" cy="107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654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 | </a:t>
            </a: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AA-2AAB-D841-BF17-2D4C9BCE071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47CA2D-1EAA-4E58-AC62-00789F62F6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73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690C8-B626-274D-8FA3-63299A4ABD7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218D0A-D8A9-4A2B-9179-7ADAF529BB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A5244-FDE4-096D-9BC4-E5026A8A3D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01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1BFC42-53D3-4C8C-8AA5-42E9F0B00D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A0C86B-08BF-18E9-2D24-1232225288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04958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A1020-C785-0A4B-99D6-E80BD29020BD}" type="slidenum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715796B-FC1D-489F-A00A-EBCF38FFD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07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C8023C9-5830-4D42-BD26-74F4C1B4A5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25" y="2311400"/>
            <a:ext cx="4629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DC5A1-24AC-EE45-8892-34F91BFF932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6" descr="ABOUT CISA | CISA">
            <a:extLst>
              <a:ext uri="{FF2B5EF4-FFF2-40B4-BE49-F238E27FC236}">
                <a16:creationId xmlns:a16="http://schemas.microsoft.com/office/drawing/2014/main" id="{1499E40F-9A7A-4334-8935-93606EDD6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3" y="2212562"/>
            <a:ext cx="2064575" cy="20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04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6B7AD0B-1276-41E1-A22C-7596C966C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212" y="2033118"/>
            <a:ext cx="6922435" cy="27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BOUT CISA | CISA">
            <a:extLst>
              <a:ext uri="{FF2B5EF4-FFF2-40B4-BE49-F238E27FC236}">
                <a16:creationId xmlns:a16="http://schemas.microsoft.com/office/drawing/2014/main" id="{96CDEC6E-CC87-48E7-AD7D-9CDA8D2539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07" y="1922089"/>
            <a:ext cx="3013822" cy="3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83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ECF91-E731-E044-8D82-2C531C7C6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8262F-0DFD-614C-9916-BD5B674C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8B233-5DDA-AE42-9E60-7507BB68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98849-1605-D646-9E5A-976805A30A9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38F3F-DE99-284E-A87D-A69CE958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E2409-24D0-8947-96D2-8EA2168C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25B3-0897-CB4C-8572-3D378159B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93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 | </a:t>
            </a: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AA-2AAB-D841-BF17-2D4C9BCE071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47CA2D-1EAA-4E58-AC62-00789F62F6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235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 b="1">
                <a:solidFill>
                  <a:srgbClr val="5A5B5D"/>
                </a:solidFill>
              </a:rPr>
              <a:t>CISA</a:t>
            </a:r>
          </a:p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92DA1020-C785-0A4B-99D6-E80BD2902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CD3B8-FAD9-437A-AC3D-53BBA4D733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54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690C8-B626-274D-8FA3-63299A4ABD7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218D0A-D8A9-4A2B-9179-7ADAF529BB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8FB340-CA2A-7ADA-0605-15D8A9D3D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78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1BFC42-53D3-4C8C-8AA5-42E9F0B00D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3B1003-DF96-7738-F4F5-D1E07F39EE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54984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A1020-C785-0A4B-99D6-E80BD29020BD}" type="slidenum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715796B-FC1D-489F-A00A-EBCF38FFD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23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C8023C9-5830-4D42-BD26-74F4C1B4A5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25" y="2311400"/>
            <a:ext cx="4629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DC5A1-24AC-EE45-8892-34F91BFF932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6" descr="ABOUT CISA | CISA">
            <a:extLst>
              <a:ext uri="{FF2B5EF4-FFF2-40B4-BE49-F238E27FC236}">
                <a16:creationId xmlns:a16="http://schemas.microsoft.com/office/drawing/2014/main" id="{1499E40F-9A7A-4334-8935-93606EDD6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3" y="2212562"/>
            <a:ext cx="2064575" cy="20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151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6B7AD0B-1276-41E1-A22C-7596C966C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212" y="2033118"/>
            <a:ext cx="6922435" cy="27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BOUT CISA | CISA">
            <a:extLst>
              <a:ext uri="{FF2B5EF4-FFF2-40B4-BE49-F238E27FC236}">
                <a16:creationId xmlns:a16="http://schemas.microsoft.com/office/drawing/2014/main" id="{96CDEC6E-CC87-48E7-AD7D-9CDA8D2539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07" y="1922089"/>
            <a:ext cx="3013822" cy="3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701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F74BB1-3199-43CC-FFFE-1F91ACE90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13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 | </a:t>
            </a: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AA-2AAB-D841-BF17-2D4C9BCE071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47CA2D-1EAA-4E58-AC62-00789F62F6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16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690C8-B626-274D-8FA3-63299A4ABD7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218D0A-D8A9-4A2B-9179-7ADAF529BB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ED61A2-27A0-27FC-44B5-659CCD86A1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9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1BFC42-53D3-4C8C-8AA5-42E9F0B00D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D2392D-89DD-264B-88C7-1494FF31CB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29358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Presenter’s Name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A1020-C785-0A4B-99D6-E80BD29020BD}" type="slidenum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715796B-FC1D-489F-A00A-EBCF38FFD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84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504C0435-1B5E-3C4D-99E6-C4C05A18060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7">
            <a:extLst>
              <a:ext uri="{FF2B5EF4-FFF2-40B4-BE49-F238E27FC236}">
                <a16:creationId xmlns:a16="http://schemas.microsoft.com/office/drawing/2014/main" id="{0950115E-A6CB-F346-AD5A-866268717FFE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 b="1">
                <a:solidFill>
                  <a:srgbClr val="5A5B5D"/>
                </a:solidFill>
              </a:rPr>
              <a:t>CISA</a:t>
            </a:r>
          </a:p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7948B0-3194-D540-8AC0-2A3C14D15F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B28F5760-600B-E044-8357-0A373C4563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718CD7-58C9-46ED-8341-E68789591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427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C8023C9-5830-4D42-BD26-74F4C1B4A5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25" y="2311400"/>
            <a:ext cx="4629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DC5A1-24AC-EE45-8892-34F91BFF932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6" descr="ABOUT CISA | CISA">
            <a:extLst>
              <a:ext uri="{FF2B5EF4-FFF2-40B4-BE49-F238E27FC236}">
                <a16:creationId xmlns:a16="http://schemas.microsoft.com/office/drawing/2014/main" id="{1499E40F-9A7A-4334-8935-93606EDD6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3" y="2212562"/>
            <a:ext cx="2064575" cy="20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291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6B7AD0B-1276-41E1-A22C-7596C966C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212" y="2033118"/>
            <a:ext cx="6922435" cy="27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BOUT CISA | CISA">
            <a:extLst>
              <a:ext uri="{FF2B5EF4-FFF2-40B4-BE49-F238E27FC236}">
                <a16:creationId xmlns:a16="http://schemas.microsoft.com/office/drawing/2014/main" id="{96CDEC6E-CC87-48E7-AD7D-9CDA8D2539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07" y="1922089"/>
            <a:ext cx="3013822" cy="3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4927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 | </a:t>
            </a: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AA-2AAB-D841-BF17-2D4C9BCE071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47CA2D-1EAA-4E58-AC62-00789F62F6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558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690C8-B626-274D-8FA3-63299A4ABD7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218D0A-D8A9-4A2B-9179-7ADAF529BB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97DC7F-2F57-B456-3AF6-E0C1B9FA3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13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1BFC42-53D3-4C8C-8AA5-42E9F0B00D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B44C24-099B-F0EA-46EA-E52F1913C0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00824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A1020-C785-0A4B-99D6-E80BD29020BD}" type="slidenum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715796B-FC1D-489F-A00A-EBCF38FFD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4461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C8023C9-5830-4D42-BD26-74F4C1B4A5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25" y="2311400"/>
            <a:ext cx="4629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DC5A1-24AC-EE45-8892-34F91BFF932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6" descr="ABOUT CISA | CISA">
            <a:extLst>
              <a:ext uri="{FF2B5EF4-FFF2-40B4-BE49-F238E27FC236}">
                <a16:creationId xmlns:a16="http://schemas.microsoft.com/office/drawing/2014/main" id="{1499E40F-9A7A-4334-8935-93606EDD6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3" y="2212562"/>
            <a:ext cx="2064575" cy="20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687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6B7AD0B-1276-41E1-A22C-7596C966C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212" y="2033118"/>
            <a:ext cx="6922435" cy="27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BOUT CISA | CISA">
            <a:extLst>
              <a:ext uri="{FF2B5EF4-FFF2-40B4-BE49-F238E27FC236}">
                <a16:creationId xmlns:a16="http://schemas.microsoft.com/office/drawing/2014/main" id="{96CDEC6E-CC87-48E7-AD7D-9CDA8D2539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07" y="1922089"/>
            <a:ext cx="3013822" cy="3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717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87E7F8-AA72-0837-34C4-EE6596AFB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010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>
              <a:defRPr/>
            </a:pPr>
            <a:r>
              <a:rPr lang="en-US" sz="1200" b="1" spc="300"/>
              <a:t>CISA | </a:t>
            </a:r>
            <a:r>
              <a:rPr lang="en-US" sz="1200" spc="300"/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4AA-2AAB-D841-BF17-2D4C9BCE0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762023-F5BC-9B4E-AC64-53DEAAA2C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5643650"/>
            <a:ext cx="1066800" cy="10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C5A1-24AC-EE45-8892-34F91BFF93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198DFB0-67B8-4437-88A9-A2ADEF821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936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F743C-CA71-EFB5-ECD6-7C8F04ECAA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724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90C8-B626-274D-8FA3-63299A4AB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CBA476-6D34-EFBE-BF35-D0DF5CCE8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653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92DA1020-C785-0A4B-99D6-E80BD2902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26296-E3F9-C843-9FA1-CDB9F1474A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E69670-891C-AC40-A0B4-2FBDDB27F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0914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92DA1020-C785-0A4B-99D6-E80BD2902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26296-E3F9-C843-9FA1-CDB9F1474A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853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C2934C-3790-2847-B756-3AFB31B80808}"/>
              </a:ext>
            </a:extLst>
          </p:cNvPr>
          <p:cNvSpPr txBox="1"/>
          <p:nvPr userDrawn="1"/>
        </p:nvSpPr>
        <p:spPr>
          <a:xfrm>
            <a:off x="533400" y="6040438"/>
            <a:ext cx="251460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spc="300">
                <a:solidFill>
                  <a:srgbClr val="C0C2C4"/>
                </a:solidFill>
              </a:rPr>
              <a:t>CYBERSECURITY &amp;</a:t>
            </a:r>
          </a:p>
          <a:p>
            <a:pPr>
              <a:defRPr/>
            </a:pPr>
            <a:r>
              <a:rPr lang="en-US" sz="1000" spc="300">
                <a:solidFill>
                  <a:srgbClr val="C0C2C4"/>
                </a:solidFill>
              </a:rPr>
              <a:t>INFRASTRUCTURE</a:t>
            </a:r>
          </a:p>
          <a:p>
            <a:pPr>
              <a:defRPr/>
            </a:pPr>
            <a:r>
              <a:rPr lang="en-US" sz="1000" spc="300">
                <a:solidFill>
                  <a:srgbClr val="C0C2C4"/>
                </a:solidFill>
              </a:rPr>
              <a:t>SECURITY AGENCY</a:t>
            </a:r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504C0435-1B5E-3C4D-99E6-C4C05A18060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7">
            <a:extLst>
              <a:ext uri="{FF2B5EF4-FFF2-40B4-BE49-F238E27FC236}">
                <a16:creationId xmlns:a16="http://schemas.microsoft.com/office/drawing/2014/main" id="{0950115E-A6CB-F346-AD5A-866268717FFE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7948B0-3194-D540-8AC0-2A3C14D15F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B28F5760-600B-E044-8357-0A373C4563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9149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C5A1-24AC-EE45-8892-34F91BFF93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C156F9C-CF41-3943-A805-1DEC23D3D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8288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661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71FF733-53C8-BC45-A274-F2194CF8B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531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71FF733-53C8-BC45-A274-F2194CF8B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092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F986B-7FE9-E94E-89E7-66D664904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798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4EE4F0-082F-6F4D-AA0C-77FD898E6E3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7183967" y="6046788"/>
            <a:ext cx="3657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 b="1">
                <a:solidFill>
                  <a:srgbClr val="000000"/>
                </a:solidFill>
              </a:rPr>
              <a:t>Mona Espinosa</a:t>
            </a:r>
          </a:p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000000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cxnSp>
        <p:nvCxnSpPr>
          <p:cNvPr id="8" name="Straight Connector 2"/>
          <p:cNvCxnSpPr>
            <a:cxnSpLocks noChangeShapeType="1"/>
          </p:cNvCxnSpPr>
          <p:nvPr userDrawn="1"/>
        </p:nvCxnSpPr>
        <p:spPr bwMode="auto">
          <a:xfrm>
            <a:off x="10943167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36500F3C-14CC-0546-841D-06717C88AF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457200" tIns="274320" bIns="91440"/>
          <a:lstStyle>
            <a:lvl1pPr>
              <a:defRPr sz="4000"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AE80CF8-9870-454F-B813-A5F294ACA70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3B0A4F6-3F67-4098-BDB6-437476162D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2CA565-8683-0C42-85E2-7223F3A06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73" y="5896740"/>
            <a:ext cx="9144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5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407BDEE-A2FF-4E5D-B44F-4BD47DF8CE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671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427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 | </a:t>
            </a: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AA-2AAB-D841-BF17-2D4C9BCE071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47CA2D-1EAA-4E58-AC62-00789F62F6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4820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690C8-B626-274D-8FA3-63299A4ABD7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218D0A-D8A9-4A2B-9179-7ADAF529BB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531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E8B7DF-B902-7749-B266-7817A506D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288"/>
          </a:solidFill>
        </p:spPr>
        <p:txBody>
          <a:bodyPr lIns="640080" tIns="274320" bIns="9144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1BFC42-53D3-4C8C-8AA5-42E9F0B00D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611219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A1020-C785-0A4B-99D6-E80BD29020BD}" type="slidenum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715796B-FC1D-489F-A00A-EBCF38FFD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7706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C8023C9-5830-4D42-BD26-74F4C1B4A5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25" y="2311400"/>
            <a:ext cx="4629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DC5A1-24AC-EE45-8892-34F91BFF932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6" descr="ABOUT CISA | CISA">
            <a:extLst>
              <a:ext uri="{FF2B5EF4-FFF2-40B4-BE49-F238E27FC236}">
                <a16:creationId xmlns:a16="http://schemas.microsoft.com/office/drawing/2014/main" id="{1499E40F-9A7A-4334-8935-93606EDD6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3" y="2212562"/>
            <a:ext cx="2064575" cy="20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016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6B7AD0B-1276-41E1-A22C-7596C966C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212" y="2033118"/>
            <a:ext cx="6922435" cy="27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BOUT CISA | CISA">
            <a:extLst>
              <a:ext uri="{FF2B5EF4-FFF2-40B4-BE49-F238E27FC236}">
                <a16:creationId xmlns:a16="http://schemas.microsoft.com/office/drawing/2014/main" id="{96CDEC6E-CC87-48E7-AD7D-9CDA8D2539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07" y="1922089"/>
            <a:ext cx="3013822" cy="3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084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382184-F00A-0CB8-EAE8-D0DB002F6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26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6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buSzPct val="60000"/>
              <a:defRPr sz="22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buSzPct val="60000"/>
              <a:defRPr sz="20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buSzPct val="60000"/>
              <a:defRPr sz="180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buSzPct val="60000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49000" y="6167438"/>
            <a:ext cx="533400" cy="277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CF648-2491-FA08-CBD8-9EB0476A7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818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 | </a:t>
            </a:r>
            <a:r>
              <a:rPr kumimoji="0" lang="en-US" sz="12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AA-2AAB-D841-BF17-2D4C9BCE071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47CA2D-1EAA-4E58-AC62-00789F62F6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80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6B854-E6B5-A2D2-6BC6-DC7E2AA62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05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8ECC622-1EF7-304A-800A-F6F715A81D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288"/>
          </a:solidFill>
        </p:spPr>
        <p:txBody>
          <a:bodyPr lIns="640080" tIns="274320" bIns="9144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690C8-B626-274D-8FA3-63299A4ABD7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218D0A-D8A9-4A2B-9179-7ADAF529BB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2188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E8B7DF-B902-7749-B266-7817A506D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288"/>
          </a:solidFill>
        </p:spPr>
        <p:txBody>
          <a:bodyPr lIns="640080" tIns="274320" bIns="9144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1BFC42-53D3-4C8C-8AA5-42E9F0B00D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78028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A1020-C785-0A4B-99D6-E80BD29020BD}" type="slidenum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715796B-FC1D-489F-A00A-EBCF38FFD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1446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C8023C9-5830-4D42-BD26-74F4C1B4A5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25" y="2311400"/>
            <a:ext cx="4629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DC5A1-24AC-EE45-8892-34F91BFF9321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6" descr="ABOUT CISA | CISA">
            <a:extLst>
              <a:ext uri="{FF2B5EF4-FFF2-40B4-BE49-F238E27FC236}">
                <a16:creationId xmlns:a16="http://schemas.microsoft.com/office/drawing/2014/main" id="{1499E40F-9A7A-4334-8935-93606EDD65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3" y="2212562"/>
            <a:ext cx="2064575" cy="20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606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6B7AD0B-1276-41E1-A22C-7596C966C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212" y="2033118"/>
            <a:ext cx="6922435" cy="27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BOUT CISA | CISA">
            <a:extLst>
              <a:ext uri="{FF2B5EF4-FFF2-40B4-BE49-F238E27FC236}">
                <a16:creationId xmlns:a16="http://schemas.microsoft.com/office/drawing/2014/main" id="{96CDEC6E-CC87-48E7-AD7D-9CDA8D2539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07" y="1922089"/>
            <a:ext cx="3013822" cy="3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0404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382184-F00A-0CB8-EAE8-D0DB002F6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148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6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0000"/>
              </a:buClr>
              <a:buSzPct val="60000"/>
              <a:defRPr sz="2200">
                <a:solidFill>
                  <a:srgbClr val="000000"/>
                </a:solidFill>
              </a:defRPr>
            </a:lvl2pPr>
            <a:lvl3pPr>
              <a:buClr>
                <a:srgbClr val="000000"/>
              </a:buClr>
              <a:buSzPct val="60000"/>
              <a:defRPr sz="2000">
                <a:solidFill>
                  <a:srgbClr val="000000"/>
                </a:solidFill>
              </a:defRPr>
            </a:lvl3pPr>
            <a:lvl4pPr>
              <a:buClr>
                <a:srgbClr val="000000"/>
              </a:buClr>
              <a:buSzPct val="60000"/>
              <a:defRPr sz="1800">
                <a:solidFill>
                  <a:srgbClr val="000000"/>
                </a:solidFill>
              </a:defRPr>
            </a:lvl4pPr>
            <a:lvl5pPr>
              <a:buClr>
                <a:srgbClr val="000000"/>
              </a:buClr>
              <a:buSzPct val="60000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49000" y="6167438"/>
            <a:ext cx="533400" cy="277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CF648-2491-FA08-CBD8-9EB0476A7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D2512F38-016A-FD40-AA8F-15F02EBC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3E9D26B3-4765-6C48-BAE7-7D8601A0F26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 b="1">
                <a:solidFill>
                  <a:srgbClr val="5A5B5D"/>
                </a:solidFill>
              </a:rPr>
              <a:t>CISA</a:t>
            </a:r>
          </a:p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833698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2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D2512F38-016A-FD40-AA8F-15F02EBC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7">
            <a:extLst>
              <a:ext uri="{FF2B5EF4-FFF2-40B4-BE49-F238E27FC236}">
                <a16:creationId xmlns:a16="http://schemas.microsoft.com/office/drawing/2014/main" id="{359C3664-6D83-E048-A254-04793C26517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599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DD64A-F43F-8C47-9D44-E921BE4A07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322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12F38-016A-FD40-AA8F-15F02EBCC68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3E9D26B3-4765-6C48-BAE7-7D8601A0F26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429792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12F38-016A-FD40-AA8F-15F02EBCC68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3E9D26B3-4765-6C48-BAE7-7D8601A0F26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914241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12F38-016A-FD40-AA8F-15F02EBCC68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3E9D26B3-4765-6C48-BAE7-7D8601A0F26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981231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12F38-016A-FD40-AA8F-15F02EBCC68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3E9D26B3-4765-6C48-BAE7-7D8601A0F26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435599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12F38-016A-FD40-AA8F-15F02EBCC68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3E9D26B3-4765-6C48-BAE7-7D8601A0F26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115235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D2512F38-016A-FD40-AA8F-15F02EBC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7">
            <a:extLst>
              <a:ext uri="{FF2B5EF4-FFF2-40B4-BE49-F238E27FC236}">
                <a16:creationId xmlns:a16="http://schemas.microsoft.com/office/drawing/2014/main" id="{359C3664-6D83-E048-A254-04793C26517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599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May 3,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DD64A-F43F-8C47-9D44-E921BE4A07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622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8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12F38-016A-FD40-AA8F-15F02EBCC68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3E9D26B3-4765-6C48-BAE7-7D8601A0F26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88385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12F38-016A-FD40-AA8F-15F02EBCC68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3E9D26B3-4765-6C48-BAE7-7D8601A0F26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7F0F89B-DAA4-4542-888B-8E957A4FDB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1" y="5940426"/>
            <a:ext cx="765566" cy="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0183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12F38-016A-FD40-AA8F-15F02EBCC68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3E9D26B3-4765-6C48-BAE7-7D8601A0F26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Presenter Name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69857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12F38-016A-FD40-AA8F-15F02EBCC68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3E9D26B3-4765-6C48-BAE7-7D8601A0F267}"/>
              </a:ext>
            </a:extLst>
          </p:cNvPr>
          <p:cNvSpPr>
            <a:spLocks noChangeArrowheads="1"/>
          </p:cNvSpPr>
          <p:nvPr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CAFFE-AE75-994B-930C-85B1F9A85DC4}" type="datetime4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3, 2024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869192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entral@cisa.dhs.go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.png"/><Relationship Id="rId4" Type="http://schemas.openxmlformats.org/officeDocument/2006/relationships/hyperlink" Target="https://www.cisa.gov/repor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cisa.gov/Protect2024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hyperlink" Target="https://www.cisa.gov/resources-tools/resources/multi-factor-authentication-mf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2AB65AC5-D4D5-BC4A-9452-4C4D6F8813E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2428538" y="1712913"/>
            <a:ext cx="304800" cy="304800"/>
          </a:xfrm>
          <a:prstGeom prst="rect">
            <a:avLst/>
          </a:prstGeom>
          <a:solidFill>
            <a:srgbClr val="0052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4D766BCD-F071-8A4D-B8FD-E2E33839B75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2753975" y="1712913"/>
            <a:ext cx="304800" cy="304800"/>
          </a:xfrm>
          <a:prstGeom prst="rect">
            <a:avLst/>
          </a:prstGeom>
          <a:solidFill>
            <a:srgbClr val="0078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68" name="Rectangle 5">
            <a:extLst>
              <a:ext uri="{FF2B5EF4-FFF2-40B4-BE49-F238E27FC236}">
                <a16:creationId xmlns:a16="http://schemas.microsoft.com/office/drawing/2014/main" id="{E0285E6C-E75E-CA46-ACA3-973C50A6C4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077825" y="1712913"/>
            <a:ext cx="304800" cy="304800"/>
          </a:xfrm>
          <a:prstGeom prst="rect">
            <a:avLst/>
          </a:prstGeom>
          <a:solidFill>
            <a:srgbClr val="5A5B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69" name="Rectangle 6">
            <a:extLst>
              <a:ext uri="{FF2B5EF4-FFF2-40B4-BE49-F238E27FC236}">
                <a16:creationId xmlns:a16="http://schemas.microsoft.com/office/drawing/2014/main" id="{90908ED2-8260-1E47-804B-FF8B9A24AB3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403263" y="1712913"/>
            <a:ext cx="304800" cy="304800"/>
          </a:xfrm>
          <a:prstGeom prst="rect">
            <a:avLst/>
          </a:prstGeom>
          <a:solidFill>
            <a:srgbClr val="C0C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0" name="Rectangle 7">
            <a:extLst>
              <a:ext uri="{FF2B5EF4-FFF2-40B4-BE49-F238E27FC236}">
                <a16:creationId xmlns:a16="http://schemas.microsoft.com/office/drawing/2014/main" id="{FA4E2A82-E853-A142-82F0-F52EA98F64F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2428538" y="2030413"/>
            <a:ext cx="304800" cy="304800"/>
          </a:xfrm>
          <a:prstGeom prst="rect">
            <a:avLst/>
          </a:prstGeom>
          <a:solidFill>
            <a:srgbClr val="C412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1" name="Rectangle 8">
            <a:extLst>
              <a:ext uri="{FF2B5EF4-FFF2-40B4-BE49-F238E27FC236}">
                <a16:creationId xmlns:a16="http://schemas.microsoft.com/office/drawing/2014/main" id="{D03113E3-F4F2-4144-818A-0F4DBA54C80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2753975" y="2030413"/>
            <a:ext cx="304800" cy="304800"/>
          </a:xfrm>
          <a:prstGeom prst="rect">
            <a:avLst/>
          </a:prstGeom>
          <a:solidFill>
            <a:srgbClr val="5E97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2" name="Rectangle 9">
            <a:extLst>
              <a:ext uri="{FF2B5EF4-FFF2-40B4-BE49-F238E27FC236}">
                <a16:creationId xmlns:a16="http://schemas.microsoft.com/office/drawing/2014/main" id="{72AA5473-40E3-9E43-914E-8719215521E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077825" y="2030413"/>
            <a:ext cx="3048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3" name="Rectangle 10">
            <a:extLst>
              <a:ext uri="{FF2B5EF4-FFF2-40B4-BE49-F238E27FC236}">
                <a16:creationId xmlns:a16="http://schemas.microsoft.com/office/drawing/2014/main" id="{1EDCE5FD-FCF1-4D40-8D3F-D0D084D3EAB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403263" y="2030413"/>
            <a:ext cx="3048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4" name="TextBox 13">
            <a:extLst>
              <a:ext uri="{FF2B5EF4-FFF2-40B4-BE49-F238E27FC236}">
                <a16:creationId xmlns:a16="http://schemas.microsoft.com/office/drawing/2014/main" id="{2BAAA080-69E8-2E42-90F6-FBD7D53E6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8200" y="6075363"/>
            <a:ext cx="1993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</a:rPr>
              <a:t>Change Presenter’s Name</a:t>
            </a:r>
          </a:p>
          <a:p>
            <a:r>
              <a:rPr lang="en-US" altLang="en-US" sz="1200">
                <a:solidFill>
                  <a:srgbClr val="FF0000"/>
                </a:solidFill>
              </a:rPr>
              <a:t>In Slide Master</a:t>
            </a:r>
          </a:p>
        </p:txBody>
      </p:sp>
      <p:sp>
        <p:nvSpPr>
          <p:cNvPr id="11275" name="TextBox 15">
            <a:extLst>
              <a:ext uri="{FF2B5EF4-FFF2-40B4-BE49-F238E27FC236}">
                <a16:creationId xmlns:a16="http://schemas.microsoft.com/office/drawing/2014/main" id="{C62289FB-7E34-7A43-84A4-038050EB1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8200" y="12192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</a:rPr>
              <a:t>DHS Color Palette Per OPA RGB Colors</a:t>
            </a:r>
          </a:p>
        </p:txBody>
      </p:sp>
      <p:sp>
        <p:nvSpPr>
          <p:cNvPr id="11276" name="TextBox 19">
            <a:extLst>
              <a:ext uri="{FF2B5EF4-FFF2-40B4-BE49-F238E27FC236}">
                <a16:creationId xmlns:a16="http://schemas.microsoft.com/office/drawing/2014/main" id="{05BD1E2C-9BD4-F849-A81A-D7F8E16C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8200" y="2538413"/>
            <a:ext cx="121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</a:rPr>
              <a:t>Use Arial Font For All Text</a:t>
            </a:r>
          </a:p>
          <a:p>
            <a:endParaRPr lang="en-US" altLang="en-US" sz="1200">
              <a:solidFill>
                <a:srgbClr val="FF0000"/>
              </a:solidFill>
            </a:endParaRPr>
          </a:p>
        </p:txBody>
      </p:sp>
      <p:sp>
        <p:nvSpPr>
          <p:cNvPr id="11277" name="Slide Number Placeholder 3">
            <a:extLst>
              <a:ext uri="{FF2B5EF4-FFF2-40B4-BE49-F238E27FC236}">
                <a16:creationId xmlns:a16="http://schemas.microsoft.com/office/drawing/2014/main" id="{39DCD9E6-5009-B84F-A4D2-FA686AFB7FC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11049000" y="6167438"/>
            <a:ext cx="533400" cy="277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E78C1F-4E09-8E45-AA77-2D5EF4338DD0}" type="slidenum">
              <a:rPr lang="en-US" altLang="en-US" sz="1200" smtClean="0">
                <a:solidFill>
                  <a:srgbClr val="5A5B5D"/>
                </a:solidFill>
              </a:rPr>
              <a:pPr/>
              <a:t>1</a:t>
            </a:fld>
            <a:endParaRPr lang="en-US" altLang="en-US" sz="1200">
              <a:solidFill>
                <a:srgbClr val="5A5B5D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2C250A3-BE0E-41FF-424C-F5F78C6F488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2428538" y="3341689"/>
            <a:ext cx="304800" cy="304800"/>
          </a:xfrm>
          <a:prstGeom prst="rect">
            <a:avLst/>
          </a:prstGeom>
          <a:solidFill>
            <a:srgbClr val="002B47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CF2AFF8-DCE5-E828-383A-BF2D7DC5F2D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2753975" y="3341689"/>
            <a:ext cx="304800" cy="304800"/>
          </a:xfrm>
          <a:prstGeom prst="rect">
            <a:avLst/>
          </a:prstGeom>
          <a:solidFill>
            <a:srgbClr val="660919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E3AA8A5-3058-03C2-76CE-2456C2B7236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077825" y="3341689"/>
            <a:ext cx="304800" cy="304800"/>
          </a:xfrm>
          <a:prstGeom prst="rect">
            <a:avLst/>
          </a:prstGeom>
          <a:solidFill>
            <a:srgbClr val="F0E5CD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564DD260-51D6-D1FD-4720-46B8B8CEA7F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403263" y="3341689"/>
            <a:ext cx="304800" cy="304800"/>
          </a:xfrm>
          <a:prstGeom prst="rect">
            <a:avLst/>
          </a:prstGeom>
          <a:solidFill>
            <a:srgbClr val="F5F0E6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04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11E6FD-8396-003C-839F-8716A57ADB93}"/>
              </a:ext>
            </a:extLst>
          </p:cNvPr>
          <p:cNvGrpSpPr/>
          <p:nvPr/>
        </p:nvGrpSpPr>
        <p:grpSpPr>
          <a:xfrm>
            <a:off x="-1" y="1057275"/>
            <a:ext cx="4791075" cy="5800725"/>
            <a:chOff x="-1" y="1057275"/>
            <a:chExt cx="4791075" cy="5800725"/>
          </a:xfrm>
        </p:grpSpPr>
        <p:pic>
          <p:nvPicPr>
            <p:cNvPr id="1026" name="Picture 2" descr="image">
              <a:extLst>
                <a:ext uri="{FF2B5EF4-FFF2-40B4-BE49-F238E27FC236}">
                  <a16:creationId xmlns:a16="http://schemas.microsoft.com/office/drawing/2014/main" id="{D4D84041-FAAB-7599-480E-6061427830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3" r="40518"/>
            <a:stretch/>
          </p:blipFill>
          <p:spPr bwMode="auto">
            <a:xfrm>
              <a:off x="-1" y="1057275"/>
              <a:ext cx="4791075" cy="580072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34711D-C963-ACB5-58BB-E4A64FE3BC3F}"/>
                </a:ext>
              </a:extLst>
            </p:cNvPr>
            <p:cNvSpPr/>
            <p:nvPr/>
          </p:nvSpPr>
          <p:spPr bwMode="auto">
            <a:xfrm>
              <a:off x="0" y="1057275"/>
              <a:ext cx="4791074" cy="5800725"/>
            </a:xfrm>
            <a:prstGeom prst="rect">
              <a:avLst/>
            </a:prstGeom>
            <a:gradFill>
              <a:gsLst>
                <a:gs pos="0">
                  <a:srgbClr val="002B47">
                    <a:alpha val="0"/>
                  </a:srgbClr>
                </a:gs>
                <a:gs pos="100000">
                  <a:srgbClr val="002B47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3639-F934-42DD-B438-C137DAB5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940AEF1-D128-4F0E-BE05-5B7E540207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57275"/>
          </a:xfrm>
          <a:prstGeom prst="rect">
            <a:avLst/>
          </a:prstGeom>
        </p:spPr>
        <p:txBody>
          <a:bodyPr anchor="ctr"/>
          <a:lstStyle/>
          <a:p>
            <a:pPr marL="457200"/>
            <a:r>
              <a:rPr lang="en-US" sz="4000">
                <a:solidFill>
                  <a:srgbClr val="F0E5CD"/>
                </a:solidFill>
              </a:rPr>
              <a:t>Protect Your Website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4930F-D408-00C6-582A-AECC6AB1CE76}"/>
              </a:ext>
            </a:extLst>
          </p:cNvPr>
          <p:cNvSpPr txBox="1"/>
          <p:nvPr/>
        </p:nvSpPr>
        <p:spPr>
          <a:xfrm>
            <a:off x="543584" y="3588416"/>
            <a:ext cx="3738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Threats to Websites and How to Protect Against Them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5F0E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F0EE9-0EFB-DF0B-9294-87DA0D3DC552}"/>
              </a:ext>
            </a:extLst>
          </p:cNvPr>
          <p:cNvSpPr txBox="1"/>
          <p:nvPr/>
        </p:nvSpPr>
        <p:spPr>
          <a:xfrm>
            <a:off x="5133975" y="1508567"/>
            <a:ext cx="5915025" cy="313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Denial-of-Service (DoS) and Distributed Denial-of-Service (DDoS)</a:t>
            </a:r>
          </a:p>
          <a:p>
            <a:pPr marL="171450" marR="0" lvl="1" indent="-17145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Mitigate DoS and DDoS risks by: 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 CISA’s “No Downtime in Elections: A Guide to Mitigating Risks of Denial-of-Service”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>
                <a:solidFill>
                  <a:schemeClr val="bg2"/>
                </a:solidFill>
                <a:latin typeface="Arial"/>
              </a:rPr>
              <a:t>Contacting CISA to receive free web application scanning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>
                <a:solidFill>
                  <a:schemeClr val="bg2"/>
                </a:solidFill>
                <a:latin typeface="Arial"/>
              </a:rPr>
              <a:t>Check out free DDoS protection services offered by CISA’s private sector partners</a:t>
            </a: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C4123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Website Spoofing</a:t>
            </a:r>
          </a:p>
          <a:p>
            <a:pPr marL="171450" marR="0" lvl="1" indent="-17145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Mitigate website spoofing risks by: 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Switching to a .gov domain</a:t>
            </a:r>
            <a:endParaRPr lang="en-US" altLang="en-US" sz="1400" kern="0">
              <a:solidFill>
                <a:schemeClr val="bg2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37ABB-D130-0B6E-21CB-242B795D2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6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F060964-623F-363E-6A8C-C51E48AD2071}"/>
              </a:ext>
            </a:extLst>
          </p:cNvPr>
          <p:cNvGrpSpPr/>
          <p:nvPr/>
        </p:nvGrpSpPr>
        <p:grpSpPr>
          <a:xfrm>
            <a:off x="0" y="1057275"/>
            <a:ext cx="4791075" cy="5800725"/>
            <a:chOff x="0" y="1057275"/>
            <a:chExt cx="4791075" cy="5800725"/>
          </a:xfrm>
        </p:grpSpPr>
        <p:pic>
          <p:nvPicPr>
            <p:cNvPr id="3" name="Picture 6" descr="View of hands typing login information on laptop">
              <a:extLst>
                <a:ext uri="{FF2B5EF4-FFF2-40B4-BE49-F238E27FC236}">
                  <a16:creationId xmlns:a16="http://schemas.microsoft.com/office/drawing/2014/main" id="{ECC449F8-DA94-F05B-4911-CC03D8FFEE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79" r="24034"/>
            <a:stretch/>
          </p:blipFill>
          <p:spPr bwMode="auto">
            <a:xfrm>
              <a:off x="1" y="1057275"/>
              <a:ext cx="4791074" cy="579729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34711D-C963-ACB5-58BB-E4A64FE3BC3F}"/>
                </a:ext>
              </a:extLst>
            </p:cNvPr>
            <p:cNvSpPr/>
            <p:nvPr/>
          </p:nvSpPr>
          <p:spPr bwMode="auto">
            <a:xfrm>
              <a:off x="0" y="1714500"/>
              <a:ext cx="4791074" cy="5143500"/>
            </a:xfrm>
            <a:prstGeom prst="rect">
              <a:avLst/>
            </a:prstGeom>
            <a:gradFill>
              <a:gsLst>
                <a:gs pos="0">
                  <a:srgbClr val="002B47">
                    <a:alpha val="0"/>
                  </a:srgbClr>
                </a:gs>
                <a:gs pos="100000">
                  <a:srgbClr val="002B47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3639-F934-42DD-B438-C137DAB5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940AEF1-D128-4F0E-BE05-5B7E540207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57275"/>
          </a:xfrm>
          <a:prstGeom prst="rect">
            <a:avLst/>
          </a:prstGeom>
        </p:spPr>
        <p:txBody>
          <a:bodyPr anchor="ctr"/>
          <a:lstStyle/>
          <a:p>
            <a:pPr marL="457200"/>
            <a:r>
              <a:rPr lang="en-US" sz="4000">
                <a:solidFill>
                  <a:srgbClr val="F0E5CD"/>
                </a:solidFill>
              </a:rPr>
              <a:t>Protect Your Networks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CBE36-1E0F-8F99-7B10-49C05C997A1A}"/>
              </a:ext>
            </a:extLst>
          </p:cNvPr>
          <p:cNvSpPr txBox="1"/>
          <p:nvPr/>
        </p:nvSpPr>
        <p:spPr>
          <a:xfrm>
            <a:off x="5133975" y="1288969"/>
            <a:ext cx="67913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Ransomware</a:t>
            </a:r>
          </a:p>
          <a:p>
            <a:pPr marL="171450" marR="0" lvl="1" indent="-17145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Mitigate ransomware risks by: 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Signing up for free CISA Cyber Hygiene Vulnerability Scanning 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Implementing ESS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>
                <a:solidFill>
                  <a:schemeClr val="bg2"/>
                </a:solidFill>
                <a:latin typeface="Arial"/>
              </a:rPr>
              <a:t>Leveraging</a:t>
            </a: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Stop Ransomware Resources</a:t>
            </a:r>
            <a:endParaRPr lang="en-US" altLang="en-US" sz="1400" kern="0">
              <a:solidFill>
                <a:schemeClr val="bg2"/>
              </a:solidFill>
              <a:latin typeface="Arial"/>
            </a:endParaRP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Deploying an Albert Intrusion Detection System</a:t>
            </a: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C4123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Business Email Compromise</a:t>
            </a:r>
          </a:p>
          <a:p>
            <a:pPr marL="171450" marR="0" lvl="1" indent="-17145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Protect against business email compromise by: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Enabling MFA 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>
                <a:solidFill>
                  <a:schemeClr val="bg2"/>
                </a:solidFill>
              </a:rPr>
              <a:t>Implementing ESS</a:t>
            </a: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Implementing MDBR</a:t>
            </a: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Exploiting Known Network Vulnerabilities</a:t>
            </a:r>
          </a:p>
          <a:p>
            <a:pPr marL="171450" marR="0" lvl="1" indent="-17145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Mitigate the exploitation of known network vulnerabilities by: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 CISA’s Known Exploited Vulnerabilities (KEV) Catalog 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Signing up for CISA’s free Cyber Hygiene Vulnerability Scanning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Implementing ESS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Deploying an Albert Intrusion Detection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4930F-D408-00C6-582A-AECC6AB1CE76}"/>
              </a:ext>
            </a:extLst>
          </p:cNvPr>
          <p:cNvSpPr txBox="1"/>
          <p:nvPr/>
        </p:nvSpPr>
        <p:spPr>
          <a:xfrm>
            <a:off x="543584" y="3584987"/>
            <a:ext cx="3738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Threats to Networks and How to Protect Against Them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5F0E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7CBDA6-3B3E-8B13-D569-11E48D1D1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10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DB6CCE-D6F5-EC5A-E18A-0E22FF3B1CB9}"/>
              </a:ext>
            </a:extLst>
          </p:cNvPr>
          <p:cNvGrpSpPr/>
          <p:nvPr/>
        </p:nvGrpSpPr>
        <p:grpSpPr>
          <a:xfrm>
            <a:off x="0" y="1057275"/>
            <a:ext cx="4791075" cy="5800725"/>
            <a:chOff x="0" y="1057275"/>
            <a:chExt cx="4791075" cy="5800725"/>
          </a:xfrm>
        </p:grpSpPr>
        <p:pic>
          <p:nvPicPr>
            <p:cNvPr id="3" name="Picture 2" descr="Row of Election Booths">
              <a:extLst>
                <a:ext uri="{FF2B5EF4-FFF2-40B4-BE49-F238E27FC236}">
                  <a16:creationId xmlns:a16="http://schemas.microsoft.com/office/drawing/2014/main" id="{C7E99712-51EF-B422-421B-D70128D7A7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3" r="14660"/>
            <a:stretch/>
          </p:blipFill>
          <p:spPr bwMode="auto">
            <a:xfrm>
              <a:off x="1" y="1060704"/>
              <a:ext cx="4791074" cy="579729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34711D-C963-ACB5-58BB-E4A64FE3BC3F}"/>
                </a:ext>
              </a:extLst>
            </p:cNvPr>
            <p:cNvSpPr/>
            <p:nvPr/>
          </p:nvSpPr>
          <p:spPr bwMode="auto">
            <a:xfrm>
              <a:off x="0" y="1057275"/>
              <a:ext cx="4791074" cy="5800725"/>
            </a:xfrm>
            <a:prstGeom prst="rect">
              <a:avLst/>
            </a:prstGeom>
            <a:gradFill>
              <a:gsLst>
                <a:gs pos="0">
                  <a:srgbClr val="002B47">
                    <a:alpha val="0"/>
                  </a:srgbClr>
                </a:gs>
                <a:gs pos="100000">
                  <a:srgbClr val="002B47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3639-F934-42DD-B438-C137DAB5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940AEF1-D128-4F0E-BE05-5B7E540207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57275"/>
          </a:xfrm>
          <a:prstGeom prst="rect">
            <a:avLst/>
          </a:prstGeom>
        </p:spPr>
        <p:txBody>
          <a:bodyPr anchor="ctr"/>
          <a:lstStyle/>
          <a:p>
            <a:pPr marL="457200"/>
            <a:r>
              <a:rPr lang="en-US" sz="4000">
                <a:solidFill>
                  <a:srgbClr val="F0E5CD"/>
                </a:solidFill>
              </a:rPr>
              <a:t>Protect Your Election Systems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CBE36-1E0F-8F99-7B10-49C05C997A1A}"/>
              </a:ext>
            </a:extLst>
          </p:cNvPr>
          <p:cNvSpPr txBox="1"/>
          <p:nvPr/>
        </p:nvSpPr>
        <p:spPr>
          <a:xfrm>
            <a:off x="5133975" y="1655437"/>
            <a:ext cx="6791325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Insider Threats</a:t>
            </a:r>
          </a:p>
          <a:p>
            <a:pPr marL="171450" marR="0" lvl="1" indent="-17145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Mitigate risks of insider threats by: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Implementing steps outlined in CISA’s “Election Infrastructure Insider Threat Mitigation Guide” 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</a:rPr>
              <a:t>Using the CISA Insider Threat </a:t>
            </a:r>
            <a:r>
              <a:rPr lang="en-US" altLang="en-US" sz="1400" kern="0" dirty="0" err="1">
                <a:solidFill>
                  <a:schemeClr val="bg2"/>
                </a:solidFill>
                <a:latin typeface="Arial"/>
              </a:rPr>
              <a:t>tra</a:t>
            </a:r>
            <a:r>
              <a:rPr kumimoji="0"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ining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video, “Understanding the Insider Threat”, to inform and prepare your staff</a:t>
            </a: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2B4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Physical Compromise</a:t>
            </a:r>
          </a:p>
          <a:p>
            <a:pPr marL="171450" marR="0" lvl="1" indent="-17145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Mitigate risks of physical compromise by: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Referencing “CISA Insights: Chain of Custody and Critical Infrastructure Systems”</a:t>
            </a:r>
            <a:endParaRPr lang="en-US" altLang="en-US" sz="1400" kern="0" dirty="0">
              <a:solidFill>
                <a:schemeClr val="bg2"/>
              </a:solidFill>
              <a:latin typeface="Arial"/>
            </a:endParaRP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C4123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Cyber Threats</a:t>
            </a:r>
          </a:p>
          <a:p>
            <a:pPr marL="171450" marR="0" lvl="1" indent="-17145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Mitigate risks of cyber threats by: 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Referencing CISA’s “Best Practices for Securing Election Systems”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</a:rPr>
              <a:t>Implementing ESS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4930F-D408-00C6-582A-AECC6AB1CE76}"/>
              </a:ext>
            </a:extLst>
          </p:cNvPr>
          <p:cNvSpPr txBox="1"/>
          <p:nvPr/>
        </p:nvSpPr>
        <p:spPr>
          <a:xfrm>
            <a:off x="543584" y="3034418"/>
            <a:ext cx="37388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Threats to Election Systems and How to Protect Against Them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5F0E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11535-5D55-55F8-7966-840965EE0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25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females walking and talking">
            <a:extLst>
              <a:ext uri="{FF2B5EF4-FFF2-40B4-BE49-F238E27FC236}">
                <a16:creationId xmlns:a16="http://schemas.microsoft.com/office/drawing/2014/main" id="{887D1EDF-DA47-B1D0-E9A9-F1E4ED433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6" r="28327"/>
          <a:stretch/>
        </p:blipFill>
        <p:spPr bwMode="auto">
          <a:xfrm>
            <a:off x="1" y="1057275"/>
            <a:ext cx="4791074" cy="57972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34711D-C963-ACB5-58BB-E4A64FE3BC3F}"/>
              </a:ext>
            </a:extLst>
          </p:cNvPr>
          <p:cNvSpPr/>
          <p:nvPr/>
        </p:nvSpPr>
        <p:spPr bwMode="auto">
          <a:xfrm>
            <a:off x="0" y="1057275"/>
            <a:ext cx="4791074" cy="5800725"/>
          </a:xfrm>
          <a:prstGeom prst="rect">
            <a:avLst/>
          </a:prstGeom>
          <a:gradFill>
            <a:gsLst>
              <a:gs pos="0">
                <a:srgbClr val="002B47">
                  <a:alpha val="0"/>
                </a:srgbClr>
              </a:gs>
              <a:gs pos="100000">
                <a:srgbClr val="002B47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3639-F934-42DD-B438-C137DAB5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940AEF1-D128-4F0E-BE05-5B7E540207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57275"/>
          </a:xfrm>
          <a:prstGeom prst="rect">
            <a:avLst/>
          </a:prstGeom>
        </p:spPr>
        <p:txBody>
          <a:bodyPr anchor="ctr"/>
          <a:lstStyle/>
          <a:p>
            <a:pPr marL="457200"/>
            <a:r>
              <a:rPr lang="en-US" sz="4000">
                <a:solidFill>
                  <a:srgbClr val="F0E5CD"/>
                </a:solidFill>
              </a:rPr>
              <a:t>Protect Yourself and Your Staff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CBE36-1E0F-8F99-7B10-49C05C997A1A}"/>
              </a:ext>
            </a:extLst>
          </p:cNvPr>
          <p:cNvSpPr txBox="1"/>
          <p:nvPr/>
        </p:nvSpPr>
        <p:spPr>
          <a:xfrm>
            <a:off x="5133975" y="1670826"/>
            <a:ext cx="6791325" cy="300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2B47"/>
                </a:solidFill>
                <a:latin typeface="Franklin Gothic Medium"/>
              </a:rPr>
              <a:t>Doxing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B47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171450" lvl="1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</a:rPr>
              <a:t>Protect against doxing by: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</a:rPr>
              <a:t>Referencing “CISA Insights on Mitigating the Impacts of Doxing on Critical Infrastructure”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</a:rPr>
              <a:t>Implementing the “Personal Security Considerations Action Guide for Critical Infrastructure Workers” </a:t>
            </a:r>
            <a:endParaRPr lang="en-US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C4123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lang="en-US" sz="1600" dirty="0">
                <a:solidFill>
                  <a:srgbClr val="002B47"/>
                </a:solidFill>
                <a:latin typeface="Franklin Gothic Medium"/>
              </a:rPr>
              <a:t>Foreign Influence Operations</a:t>
            </a:r>
            <a:endParaRPr lang="en-US" dirty="0">
              <a:solidFill>
                <a:srgbClr val="002B47"/>
              </a:solidFill>
              <a:ea typeface="+mn-ea"/>
              <a:cs typeface="+mn-cs"/>
            </a:endParaRPr>
          </a:p>
          <a:p>
            <a:pPr marL="171450" lvl="1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</a:rPr>
              <a:t>Mitigate against foreign influence operations by implementing measures recommended in: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  <a:cs typeface="Arial"/>
              </a:rPr>
              <a:t>CISA’s Insights on Generative AI-Enabled Threats Guide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rPr>
              <a:t>CISA’s Deepfake Threat </a:t>
            </a:r>
            <a:r>
              <a:rPr lang="en-US" altLang="en-US" sz="1400" kern="0" dirty="0">
                <a:solidFill>
                  <a:schemeClr val="bg2"/>
                </a:solidFill>
                <a:latin typeface="Arial"/>
                <a:cs typeface="Arial"/>
              </a:rPr>
              <a:t>C</a:t>
            </a:r>
            <a:r>
              <a:rPr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rPr>
              <a:t>ontextualization</a:t>
            </a:r>
            <a:r>
              <a:rPr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rPr>
              <a:t> Guide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4930F-D408-00C6-582A-AECC6AB1CE76}"/>
              </a:ext>
            </a:extLst>
          </p:cNvPr>
          <p:cNvSpPr txBox="1"/>
          <p:nvPr/>
        </p:nvSpPr>
        <p:spPr>
          <a:xfrm>
            <a:off x="543583" y="3030989"/>
            <a:ext cx="39164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Threats to You or Your Staff and How to Protect Against Them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5F0E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E7298-1E5E-B1AD-19B9-22F18023A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2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19E7073-E06F-3D5E-8BC4-5DFA994C182A}"/>
              </a:ext>
            </a:extLst>
          </p:cNvPr>
          <p:cNvGrpSpPr/>
          <p:nvPr/>
        </p:nvGrpSpPr>
        <p:grpSpPr>
          <a:xfrm>
            <a:off x="0" y="1057275"/>
            <a:ext cx="4791074" cy="5800725"/>
            <a:chOff x="0" y="1057275"/>
            <a:chExt cx="4791074" cy="5800725"/>
          </a:xfrm>
        </p:grpSpPr>
        <p:pic>
          <p:nvPicPr>
            <p:cNvPr id="3" name="Picture 8" descr="View of City Hall building in a small town">
              <a:extLst>
                <a:ext uri="{FF2B5EF4-FFF2-40B4-BE49-F238E27FC236}">
                  <a16:creationId xmlns:a16="http://schemas.microsoft.com/office/drawing/2014/main" id="{68354128-02E4-38BD-ABC9-649C39380A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2" r="23271"/>
            <a:stretch/>
          </p:blipFill>
          <p:spPr bwMode="auto">
            <a:xfrm>
              <a:off x="0" y="1060704"/>
              <a:ext cx="4791074" cy="579729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34711D-C963-ACB5-58BB-E4A64FE3BC3F}"/>
                </a:ext>
              </a:extLst>
            </p:cNvPr>
            <p:cNvSpPr/>
            <p:nvPr/>
          </p:nvSpPr>
          <p:spPr bwMode="auto">
            <a:xfrm>
              <a:off x="0" y="1057275"/>
              <a:ext cx="4791074" cy="5800725"/>
            </a:xfrm>
            <a:prstGeom prst="rect">
              <a:avLst/>
            </a:prstGeom>
            <a:gradFill>
              <a:gsLst>
                <a:gs pos="0">
                  <a:srgbClr val="002B47">
                    <a:alpha val="0"/>
                  </a:srgbClr>
                </a:gs>
                <a:gs pos="100000">
                  <a:srgbClr val="002B47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3639-F934-42DD-B438-C137DAB5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940AEF1-D128-4F0E-BE05-5B7E540207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57275"/>
          </a:xfrm>
          <a:prstGeom prst="rect">
            <a:avLst/>
          </a:prstGeom>
        </p:spPr>
        <p:txBody>
          <a:bodyPr anchor="ctr"/>
          <a:lstStyle/>
          <a:p>
            <a:pPr marL="457200"/>
            <a:r>
              <a:rPr lang="en-US" sz="4000">
                <a:solidFill>
                  <a:srgbClr val="F0E5CD"/>
                </a:solidFill>
              </a:rPr>
              <a:t>Protect Your Office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CBE36-1E0F-8F99-7B10-49C05C997A1A}"/>
              </a:ext>
            </a:extLst>
          </p:cNvPr>
          <p:cNvSpPr txBox="1"/>
          <p:nvPr/>
        </p:nvSpPr>
        <p:spPr>
          <a:xfrm>
            <a:off x="5133975" y="1619503"/>
            <a:ext cx="6791325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2B47"/>
                </a:solidFill>
                <a:latin typeface="Franklin Gothic Medium"/>
              </a:rPr>
              <a:t>Mailing of hazardous materials to election offices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B47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171450" lvl="1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</a:rPr>
              <a:t>Address the risk against mailing of hazardous materials by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lang="en-US" altLang="en-US" sz="1400" kern="0" dirty="0">
                <a:solidFill>
                  <a:schemeClr val="bg2"/>
                </a:solidFill>
                <a:latin typeface="Arial"/>
              </a:rPr>
              <a:t> 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rPr>
              <a:t>Referencing CISA’s “Election Mail Handling Procedures to Protect against Hazardous Materials” </a:t>
            </a:r>
            <a:r>
              <a:rPr lang="en-US" altLang="en-US" sz="1400" kern="0" dirty="0">
                <a:solidFill>
                  <a:schemeClr val="bg2"/>
                </a:solidFill>
                <a:latin typeface="Arial"/>
                <a:cs typeface="Arial"/>
              </a:rPr>
              <a:t>to identify and safely handle suspicious mail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rPr>
              <a:t>Utilizing resources </a:t>
            </a:r>
            <a:r>
              <a:rPr lang="en-US" altLang="en-US" sz="1400" kern="0" dirty="0">
                <a:solidFill>
                  <a:schemeClr val="bg2"/>
                </a:solidFill>
                <a:latin typeface="Arial"/>
                <a:cs typeface="Arial"/>
              </a:rPr>
              <a:t>provided by the U.S. Postal Inspection Service (USPIS) for handling suspicious mail</a:t>
            </a:r>
            <a:endParaRPr lang="en-US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lvl="1" defTabSz="1219170">
              <a:spcBef>
                <a:spcPts val="300"/>
              </a:spcBef>
              <a:buClr>
                <a:srgbClr val="5A5B5D"/>
              </a:buClr>
              <a:defRPr/>
            </a:pPr>
            <a:endParaRPr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620918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defRPr/>
            </a:pPr>
            <a:r>
              <a:rPr lang="en-US" sz="1600" dirty="0">
                <a:solidFill>
                  <a:srgbClr val="002B47"/>
                </a:solidFill>
                <a:latin typeface="Franklin Gothic Medium"/>
              </a:rPr>
              <a:t>Physical acts of violence against election offices and personnel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2B47"/>
              </a:solidFill>
              <a:effectLst/>
              <a:uLnTx/>
              <a:uFillTx/>
              <a:latin typeface="Franklin Gothic Medium"/>
            </a:endParaRPr>
          </a:p>
          <a:p>
            <a:pPr marL="171450" lvl="1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</a:rPr>
              <a:t>Mitigate against physical acts of violence by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</a:rPr>
              <a:t>Providing “Non-confrontational Techniques for Election Workers Training” for your staff and poll workers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rPr>
              <a:t>Reaching out to CISA to request a Security Assessment at First Entry (SAFE) for your election office and supporting facilities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  <a:cs typeface="Arial"/>
              </a:rPr>
              <a:t>Requesting specific virtual or in-person Election Security Trainings offered by CISA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rPr>
              <a:t>Referencing CISA’s “Physical Security of Voting Locations and Election Facilities” guidance</a:t>
            </a: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kern="0" dirty="0">
                <a:solidFill>
                  <a:schemeClr val="bg2"/>
                </a:solidFill>
                <a:latin typeface="Arial"/>
                <a:cs typeface="Arial"/>
              </a:rPr>
              <a:t>Referencing CISA’s “Personal Security Considerations for Critical Infrastructure Workers” guidance</a:t>
            </a:r>
            <a:endParaRPr lang="en-US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4930F-D408-00C6-582A-AECC6AB1CE76}"/>
              </a:ext>
            </a:extLst>
          </p:cNvPr>
          <p:cNvSpPr txBox="1"/>
          <p:nvPr/>
        </p:nvSpPr>
        <p:spPr>
          <a:xfrm>
            <a:off x="543584" y="3588416"/>
            <a:ext cx="3738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Threats to Office and How to Protect Against Them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5F0E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D668A-9816-FCEC-AB92-848506C9B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64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4931F82D-D212-B33F-61F6-CD766DAD866F}"/>
              </a:ext>
            </a:extLst>
          </p:cNvPr>
          <p:cNvSpPr/>
          <p:nvPr/>
        </p:nvSpPr>
        <p:spPr>
          <a:xfrm>
            <a:off x="1" y="1054359"/>
            <a:ext cx="6346092" cy="5803642"/>
          </a:xfrm>
          <a:custGeom>
            <a:avLst/>
            <a:gdLst/>
            <a:ahLst/>
            <a:cxnLst/>
            <a:rect l="l" t="t" r="r" b="b"/>
            <a:pathLst>
              <a:path w="5450205" h="7772400">
                <a:moveTo>
                  <a:pt x="5449824" y="0"/>
                </a:moveTo>
                <a:lnTo>
                  <a:pt x="0" y="0"/>
                </a:lnTo>
                <a:lnTo>
                  <a:pt x="0" y="7772400"/>
                </a:lnTo>
                <a:lnTo>
                  <a:pt x="5449824" y="7772400"/>
                </a:lnTo>
                <a:lnTo>
                  <a:pt x="5449824" y="0"/>
                </a:lnTo>
                <a:close/>
              </a:path>
            </a:pathLst>
          </a:custGeom>
          <a:solidFill>
            <a:srgbClr val="002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D05D65-9020-8750-7901-853072461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85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1C86B0-2EA8-C051-7374-2924B14C648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48512"/>
          </a:xfrm>
          <a:prstGeom prst="rect">
            <a:avLst/>
          </a:prstGeom>
        </p:spPr>
        <p:txBody>
          <a:bodyPr anchor="ctr"/>
          <a:lstStyle/>
          <a:p>
            <a:pPr marL="461963"/>
            <a:r>
              <a:rPr lang="en-US" sz="3600">
                <a:solidFill>
                  <a:srgbClr val="F0E5CD"/>
                </a:solidFill>
              </a:rPr>
              <a:t>#PROTECT2024: CISA SERVICE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489AC-3D6D-19A8-2119-340C9F7B3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B367E4-E490-5D4C-B162-F1E62EFCCBB8}" type="slidenum">
              <a:rPr lang="en-US" altLang="en-US" smtClean="0">
                <a:solidFill>
                  <a:srgbClr val="002B47"/>
                </a:solidFill>
              </a:rPr>
              <a:pPr>
                <a:defRPr/>
              </a:pPr>
              <a:t>15</a:t>
            </a:fld>
            <a:endParaRPr lang="en-US" altLang="en-US">
              <a:solidFill>
                <a:srgbClr val="002B47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08168-42C3-4907-EED2-100676E93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7" y="1319644"/>
            <a:ext cx="2488095" cy="3236726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E8105401-DC95-C340-E410-81A88670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992" y="1319644"/>
            <a:ext cx="5363418" cy="4815261"/>
          </a:xfrm>
        </p:spPr>
        <p:txBody>
          <a:bodyPr anchor="ctr"/>
          <a:lstStyle/>
          <a:p>
            <a:pPr>
              <a:buClr>
                <a:srgbClr val="F5F0E6"/>
              </a:buClr>
            </a:pPr>
            <a:r>
              <a:rPr lang="en-US" sz="1600" b="1">
                <a:solidFill>
                  <a:srgbClr val="002B47"/>
                </a:solidFill>
              </a:rPr>
              <a:t>Best Practice Security Guidance to Mitigate Physical, Cyber and Operational Threats to Election Infrastructure</a:t>
            </a:r>
          </a:p>
          <a:p>
            <a:pPr lvl="1">
              <a:buClr>
                <a:srgbClr val="F5F0E6"/>
              </a:buClr>
            </a:pPr>
            <a:r>
              <a:rPr lang="en-US" sz="1400">
                <a:solidFill>
                  <a:srgbClr val="002B47"/>
                </a:solidFill>
              </a:rPr>
              <a:t>Current and upcoming products that address emerging threats </a:t>
            </a:r>
          </a:p>
          <a:p>
            <a:pPr lvl="1">
              <a:buClr>
                <a:srgbClr val="F5F0E6"/>
              </a:buClr>
            </a:pPr>
            <a:r>
              <a:rPr lang="en-US" sz="1400">
                <a:solidFill>
                  <a:srgbClr val="002B47"/>
                </a:solidFill>
              </a:rPr>
              <a:t>Current and upcoming products that provide actionable solutions for local jurisdictions </a:t>
            </a:r>
          </a:p>
          <a:p>
            <a:pPr>
              <a:buClr>
                <a:srgbClr val="F5F0E6"/>
              </a:buClr>
            </a:pPr>
            <a:r>
              <a:rPr lang="en-US" sz="1800" b="1">
                <a:solidFill>
                  <a:srgbClr val="002B47"/>
                </a:solidFill>
              </a:rPr>
              <a:t>CISA Cybersecurity Services</a:t>
            </a:r>
          </a:p>
          <a:p>
            <a:pPr lvl="1">
              <a:buClr>
                <a:srgbClr val="F5F0E6"/>
              </a:buClr>
            </a:pPr>
            <a:r>
              <a:rPr lang="en-US" sz="1400">
                <a:solidFill>
                  <a:srgbClr val="002B47"/>
                </a:solidFill>
              </a:rPr>
              <a:t>Cyber Hygiene Services</a:t>
            </a:r>
          </a:p>
          <a:p>
            <a:pPr lvl="1">
              <a:buClr>
                <a:srgbClr val="F5F0E6"/>
              </a:buClr>
            </a:pPr>
            <a:r>
              <a:rPr lang="en-US" sz="1400" err="1">
                <a:solidFill>
                  <a:srgbClr val="002B47"/>
                </a:solidFill>
              </a:rPr>
              <a:t>Dot.Gov</a:t>
            </a:r>
            <a:r>
              <a:rPr lang="en-US" sz="1400">
                <a:solidFill>
                  <a:srgbClr val="002B47"/>
                </a:solidFill>
              </a:rPr>
              <a:t> Transition</a:t>
            </a:r>
          </a:p>
          <a:p>
            <a:pPr lvl="1">
              <a:buClr>
                <a:srgbClr val="F5F0E6"/>
              </a:buClr>
            </a:pPr>
            <a:r>
              <a:rPr lang="en-US" sz="1400">
                <a:solidFill>
                  <a:srgbClr val="002B47"/>
                </a:solidFill>
              </a:rPr>
              <a:t>In-Person and virtual Cyber Security Assessments</a:t>
            </a:r>
          </a:p>
          <a:p>
            <a:pPr>
              <a:buClr>
                <a:srgbClr val="F5F0E6"/>
              </a:buClr>
            </a:pPr>
            <a:r>
              <a:rPr lang="en-US" sz="1600" b="1">
                <a:solidFill>
                  <a:srgbClr val="002B47"/>
                </a:solidFill>
              </a:rPr>
              <a:t>Partner Services Funded by CISA </a:t>
            </a:r>
          </a:p>
          <a:p>
            <a:pPr lvl="1">
              <a:buClr>
                <a:srgbClr val="F5F0E6"/>
              </a:buClr>
            </a:pPr>
            <a:r>
              <a:rPr lang="en-US" sz="1400">
                <a:solidFill>
                  <a:srgbClr val="002B47"/>
                </a:solidFill>
              </a:rPr>
              <a:t>EI-ISAC Services: Endpoint Security Solutions, Malicious Domain Blocking and Reporting, Albert Sensors</a:t>
            </a:r>
          </a:p>
          <a:p>
            <a:pPr>
              <a:buClr>
                <a:srgbClr val="F5F0E6"/>
              </a:buClr>
            </a:pPr>
            <a:r>
              <a:rPr lang="en-US" sz="1600" b="1">
                <a:solidFill>
                  <a:srgbClr val="002B47"/>
                </a:solidFill>
              </a:rPr>
              <a:t>Physical Security Assessments</a:t>
            </a:r>
          </a:p>
          <a:p>
            <a:pPr>
              <a:buClr>
                <a:srgbClr val="F5F0E6"/>
              </a:buClr>
            </a:pPr>
            <a:r>
              <a:rPr lang="en-US" sz="1600" b="1">
                <a:solidFill>
                  <a:srgbClr val="002B47"/>
                </a:solidFill>
              </a:rPr>
              <a:t>Incident Response Management Assistance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62F5FD-BADF-BA7D-DBB5-75992F8F9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061" y="3900473"/>
            <a:ext cx="3344864" cy="2168751"/>
          </a:xfrm>
          <a:prstGeom prst="rect">
            <a:avLst/>
          </a:prstGeom>
        </p:spPr>
      </p:pic>
      <p:pic>
        <p:nvPicPr>
          <p:cNvPr id="16" name="Picture 1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9203FF4-FA74-36DD-7E9B-102E4A670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68" y="1740964"/>
            <a:ext cx="2500440" cy="17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9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6202877D-D25E-ACF8-95B8-783F230C26D7}"/>
              </a:ext>
            </a:extLst>
          </p:cNvPr>
          <p:cNvSpPr/>
          <p:nvPr/>
        </p:nvSpPr>
        <p:spPr>
          <a:xfrm>
            <a:off x="0" y="1054359"/>
            <a:ext cx="6417047" cy="5803641"/>
          </a:xfrm>
          <a:custGeom>
            <a:avLst/>
            <a:gdLst/>
            <a:ahLst/>
            <a:cxnLst/>
            <a:rect l="l" t="t" r="r" b="b"/>
            <a:pathLst>
              <a:path w="7187565" h="7772400">
                <a:moveTo>
                  <a:pt x="0" y="7772400"/>
                </a:moveTo>
                <a:lnTo>
                  <a:pt x="7187184" y="7772400"/>
                </a:lnTo>
                <a:lnTo>
                  <a:pt x="7187184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F5F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2410EBA-77B3-17CA-4239-883EFB3B4A8A}"/>
              </a:ext>
            </a:extLst>
          </p:cNvPr>
          <p:cNvSpPr/>
          <p:nvPr/>
        </p:nvSpPr>
        <p:spPr>
          <a:xfrm>
            <a:off x="6417047" y="1054359"/>
            <a:ext cx="5774953" cy="5803642"/>
          </a:xfrm>
          <a:custGeom>
            <a:avLst/>
            <a:gdLst/>
            <a:ahLst/>
            <a:cxnLst/>
            <a:rect l="l" t="t" r="r" b="b"/>
            <a:pathLst>
              <a:path w="5450205" h="7772400">
                <a:moveTo>
                  <a:pt x="5449824" y="0"/>
                </a:moveTo>
                <a:lnTo>
                  <a:pt x="0" y="0"/>
                </a:lnTo>
                <a:lnTo>
                  <a:pt x="0" y="7772400"/>
                </a:lnTo>
                <a:lnTo>
                  <a:pt x="5449824" y="7772400"/>
                </a:lnTo>
                <a:lnTo>
                  <a:pt x="5449824" y="0"/>
                </a:lnTo>
                <a:close/>
              </a:path>
            </a:pathLst>
          </a:custGeom>
          <a:solidFill>
            <a:srgbClr val="002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2AF28-6CAD-2887-D87E-D420FDAB60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B367E4-E490-5D4C-B162-F1E62EFCCBB8}" type="slidenum">
              <a:rPr lang="en-US" altLang="en-US" smtClean="0">
                <a:solidFill>
                  <a:srgbClr val="F5F0E6"/>
                </a:solidFill>
              </a:rPr>
              <a:pPr>
                <a:defRPr/>
              </a:pPr>
              <a:t>16</a:t>
            </a:fld>
            <a:endParaRPr lang="en-US" altLang="en-US">
              <a:solidFill>
                <a:srgbClr val="F5F0E6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05EB748-75D5-9297-7875-75300F225A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6367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9pPr>
          </a:lstStyle>
          <a:p>
            <a:pPr marL="45720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0E5C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#PROTECT2024: CISA TRAINING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73AA4-04A5-0C12-0252-96F64108A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6" y="3732548"/>
            <a:ext cx="2331165" cy="1876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95B1E-253B-DD7C-FE8C-B68993FC0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6" y="1499487"/>
            <a:ext cx="2331165" cy="2045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FEB5CA-176E-E391-7EBE-0E17898BE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514" y="1499487"/>
            <a:ext cx="3176989" cy="410973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245401-AFF9-A4AF-6BD5-AF08D7413053}"/>
              </a:ext>
            </a:extLst>
          </p:cNvPr>
          <p:cNvSpPr txBox="1">
            <a:spLocks/>
          </p:cNvSpPr>
          <p:nvPr/>
        </p:nvSpPr>
        <p:spPr>
          <a:xfrm>
            <a:off x="6601767" y="1241886"/>
            <a:ext cx="5323934" cy="4648776"/>
          </a:xfrm>
          <a:prstGeom prst="rect">
            <a:avLst/>
          </a:prstGeom>
        </p:spPr>
        <p:txBody>
          <a:bodyPr anchor="ctr"/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5A5B5D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5A5B5D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800">
                <a:solidFill>
                  <a:srgbClr val="5A5B5D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600">
                <a:solidFill>
                  <a:srgbClr val="5A5B5D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400">
                <a:solidFill>
                  <a:srgbClr val="5A5B5D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Ready to Use Training Videos on Our Website</a:t>
            </a:r>
          </a:p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Person or Virtual Training Offerings</a:t>
            </a:r>
          </a:p>
          <a:p>
            <a:pPr marL="571500" marR="0" lvl="1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Generative Artificial Intelligence</a:t>
            </a:r>
          </a:p>
          <a:p>
            <a:pPr marL="571500" marR="0" lvl="1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Securing Local Election Offices</a:t>
            </a:r>
          </a:p>
          <a:p>
            <a:pPr marL="571500" marR="0" lvl="1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Ransomware</a:t>
            </a:r>
          </a:p>
          <a:p>
            <a:pPr marL="571500" marR="0" lvl="1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Building Trust through Secure Practices</a:t>
            </a:r>
          </a:p>
          <a:p>
            <a:pPr marL="571500" marR="0" lvl="1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Non-Confrontational Techniques</a:t>
            </a:r>
          </a:p>
          <a:p>
            <a:pPr marL="571500" marR="0" lvl="1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Insider Threats</a:t>
            </a:r>
          </a:p>
          <a:p>
            <a:pPr marL="571500" marR="0" lvl="1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Phishing</a:t>
            </a:r>
          </a:p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Tabletop Exercises</a:t>
            </a:r>
          </a:p>
          <a:p>
            <a:pPr marL="571500" marR="0" lvl="1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In-person state and local</a:t>
            </a:r>
          </a:p>
          <a:p>
            <a:pPr marL="571500" marR="0" lvl="1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Annual National Tabletop the Vote</a:t>
            </a:r>
          </a:p>
          <a:p>
            <a:pPr marL="571500" marR="0" lvl="1" indent="-223838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5F0E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TTX in a Box (Ready to Use TTX Guides for 3 Different Election Scenarios</a:t>
            </a:r>
            <a:r>
              <a:rPr lang="en-US" sz="1400" kern="0">
                <a:solidFill>
                  <a:srgbClr val="F5F0E6"/>
                </a:solidFill>
                <a:latin typeface="Arial"/>
              </a:rPr>
              <a:t>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</a:rPr>
              <a:t>updated for the 2024 threat environment)</a:t>
            </a:r>
          </a:p>
        </p:txBody>
      </p:sp>
    </p:spTree>
    <p:extLst>
      <p:ext uri="{BB962C8B-B14F-4D97-AF65-F5344CB8AC3E}">
        <p14:creationId xmlns:p14="http://schemas.microsoft.com/office/powerpoint/2010/main" val="2354587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3725E620-9514-25C8-3451-18433C5F61DD}"/>
              </a:ext>
            </a:extLst>
          </p:cNvPr>
          <p:cNvSpPr/>
          <p:nvPr/>
        </p:nvSpPr>
        <p:spPr>
          <a:xfrm>
            <a:off x="0" y="1054359"/>
            <a:ext cx="7267075" cy="5803642"/>
          </a:xfrm>
          <a:custGeom>
            <a:avLst/>
            <a:gdLst/>
            <a:ahLst/>
            <a:cxnLst/>
            <a:rect l="l" t="t" r="r" b="b"/>
            <a:pathLst>
              <a:path w="5450205" h="7772400">
                <a:moveTo>
                  <a:pt x="5449824" y="0"/>
                </a:moveTo>
                <a:lnTo>
                  <a:pt x="0" y="0"/>
                </a:lnTo>
                <a:lnTo>
                  <a:pt x="0" y="7772400"/>
                </a:lnTo>
                <a:lnTo>
                  <a:pt x="5449824" y="7772400"/>
                </a:lnTo>
                <a:lnTo>
                  <a:pt x="5449824" y="0"/>
                </a:lnTo>
                <a:close/>
              </a:path>
            </a:pathLst>
          </a:custGeom>
          <a:solidFill>
            <a:srgbClr val="002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8F5EA7-BEF8-05C4-498C-4EFAA31A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75" y="1270253"/>
            <a:ext cx="6301439" cy="4317494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F5F0E6"/>
                </a:solidFill>
              </a:rPr>
              <a:t>One stop shop for CISA’s free election security informational resources </a:t>
            </a:r>
          </a:p>
          <a:p>
            <a:pPr marL="0" indent="0">
              <a:buNone/>
            </a:pPr>
            <a:r>
              <a:rPr lang="en-US" b="1">
                <a:solidFill>
                  <a:srgbClr val="F5F0E6"/>
                </a:solidFill>
              </a:rPr>
              <a:t>Resource topics include: </a:t>
            </a:r>
          </a:p>
          <a:p>
            <a:pPr lvl="1"/>
            <a:r>
              <a:rPr lang="en-US">
                <a:solidFill>
                  <a:srgbClr val="F5F0E6"/>
                </a:solidFill>
              </a:rPr>
              <a:t>Physical Security</a:t>
            </a:r>
          </a:p>
          <a:p>
            <a:pPr lvl="1"/>
            <a:r>
              <a:rPr lang="en-US">
                <a:solidFill>
                  <a:srgbClr val="F5F0E6"/>
                </a:solidFill>
              </a:rPr>
              <a:t>Cybersecurity</a:t>
            </a:r>
          </a:p>
          <a:p>
            <a:pPr lvl="1"/>
            <a:r>
              <a:rPr lang="en-US">
                <a:solidFill>
                  <a:srgbClr val="F5F0E6"/>
                </a:solidFill>
              </a:rPr>
              <a:t>Operational Risk</a:t>
            </a:r>
          </a:p>
          <a:p>
            <a:pPr lvl="1"/>
            <a:r>
              <a:rPr lang="en-US">
                <a:solidFill>
                  <a:srgbClr val="F5F0E6"/>
                </a:solidFill>
              </a:rPr>
              <a:t>Foreign Influence Operations and Disinformation</a:t>
            </a:r>
          </a:p>
          <a:p>
            <a:pPr lvl="1"/>
            <a:r>
              <a:rPr lang="en-US">
                <a:solidFill>
                  <a:srgbClr val="F5F0E6"/>
                </a:solidFill>
              </a:rPr>
              <a:t>Election Infrastructure Subsector</a:t>
            </a:r>
          </a:p>
          <a:p>
            <a:pPr lvl="1"/>
            <a:r>
              <a:rPr lang="en-US">
                <a:solidFill>
                  <a:srgbClr val="F5F0E6"/>
                </a:solidFill>
              </a:rPr>
              <a:t>Joint Releases with Federal Partners</a:t>
            </a:r>
          </a:p>
          <a:p>
            <a:pPr lvl="1"/>
            <a:r>
              <a:rPr lang="en-US">
                <a:solidFill>
                  <a:srgbClr val="F5F0E6"/>
                </a:solidFill>
              </a:rPr>
              <a:t>Election Security Services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A6D2CC-24C1-050B-4E2A-D1CB4712AC4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49154"/>
          </a:xfrm>
          <a:prstGeom prst="rect">
            <a:avLst/>
          </a:prstGeom>
        </p:spPr>
        <p:txBody>
          <a:bodyPr anchor="ctr"/>
          <a:lstStyle/>
          <a:p>
            <a:pPr marL="461963"/>
            <a:r>
              <a:rPr lang="en-US" sz="3800">
                <a:solidFill>
                  <a:srgbClr val="F0E5CD"/>
                </a:solidFill>
              </a:rPr>
              <a:t>#Protect2024 Election Security Resource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50F43-ED82-D4CE-8B12-C16455A0D9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B367E4-E490-5D4C-B162-F1E62EFCCBB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7224A-1A73-675B-C9A8-80345F05C7E1}"/>
              </a:ext>
            </a:extLst>
          </p:cNvPr>
          <p:cNvSpPr txBox="1"/>
          <p:nvPr/>
        </p:nvSpPr>
        <p:spPr>
          <a:xfrm>
            <a:off x="1790300" y="6445250"/>
            <a:ext cx="5476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1">
                <a:solidFill>
                  <a:srgbClr val="C0C2C4"/>
                </a:solidFill>
              </a:rPr>
              <a:t>https://www.cisa.gov/topics/election-security/election-security-resource-library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3502A-45A1-356E-BF79-2BBBAB82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324" y="1049153"/>
            <a:ext cx="4905677" cy="5828953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1B941-297A-89E2-E010-62136C258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7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3725E620-9514-25C8-3451-18433C5F61DD}"/>
              </a:ext>
            </a:extLst>
          </p:cNvPr>
          <p:cNvSpPr/>
          <p:nvPr/>
        </p:nvSpPr>
        <p:spPr>
          <a:xfrm>
            <a:off x="0" y="1054359"/>
            <a:ext cx="7267075" cy="5803642"/>
          </a:xfrm>
          <a:custGeom>
            <a:avLst/>
            <a:gdLst/>
            <a:ahLst/>
            <a:cxnLst/>
            <a:rect l="l" t="t" r="r" b="b"/>
            <a:pathLst>
              <a:path w="5450205" h="7772400">
                <a:moveTo>
                  <a:pt x="5449824" y="0"/>
                </a:moveTo>
                <a:lnTo>
                  <a:pt x="0" y="0"/>
                </a:lnTo>
                <a:lnTo>
                  <a:pt x="0" y="7772400"/>
                </a:lnTo>
                <a:lnTo>
                  <a:pt x="5449824" y="7772400"/>
                </a:lnTo>
                <a:lnTo>
                  <a:pt x="5449824" y="0"/>
                </a:lnTo>
                <a:close/>
              </a:path>
            </a:pathLst>
          </a:custGeom>
          <a:solidFill>
            <a:srgbClr val="002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8F5EA7-BEF8-05C4-498C-4EFAA31A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75" y="1270253"/>
            <a:ext cx="6301439" cy="431749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Physical Security Assessment Tools:</a:t>
            </a:r>
          </a:p>
          <a:p>
            <a:r>
              <a:rPr lang="en-US" b="1" dirty="0">
                <a:solidFill>
                  <a:schemeClr val="tx1"/>
                </a:solidFill>
              </a:rPr>
              <a:t>Securing Public Gatherings</a:t>
            </a:r>
          </a:p>
          <a:p>
            <a:r>
              <a:rPr lang="en-US" b="1" dirty="0">
                <a:solidFill>
                  <a:schemeClr val="tx1"/>
                </a:solidFill>
              </a:rPr>
              <a:t>Vehicle Ramming Self-Assessment Tool</a:t>
            </a:r>
          </a:p>
          <a:p>
            <a:r>
              <a:rPr lang="en-US" b="1" dirty="0">
                <a:solidFill>
                  <a:schemeClr val="tx1"/>
                </a:solidFill>
              </a:rPr>
              <a:t>Mass Gathering Security Planning Tool</a:t>
            </a:r>
          </a:p>
          <a:p>
            <a:r>
              <a:rPr lang="en-US" b="1" dirty="0">
                <a:solidFill>
                  <a:schemeClr val="tx1"/>
                </a:solidFill>
              </a:rPr>
              <a:t>Security Planning Workbook</a:t>
            </a:r>
          </a:p>
          <a:p>
            <a:r>
              <a:rPr lang="en-US" b="1" dirty="0">
                <a:solidFill>
                  <a:schemeClr val="tx1"/>
                </a:solidFill>
              </a:rPr>
              <a:t>SAFE Tool Assessment (SLTT)</a:t>
            </a:r>
          </a:p>
          <a:p>
            <a:r>
              <a:rPr lang="en-US" b="1" dirty="0">
                <a:solidFill>
                  <a:schemeClr val="tx1"/>
                </a:solidFill>
              </a:rPr>
              <a:t>Physical Security of Voting Locations and Election Facilities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A6D2CC-24C1-050B-4E2A-D1CB4712AC4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49154"/>
          </a:xfrm>
          <a:prstGeom prst="rect">
            <a:avLst/>
          </a:prstGeom>
        </p:spPr>
        <p:txBody>
          <a:bodyPr anchor="ctr"/>
          <a:lstStyle/>
          <a:p>
            <a:pPr marL="461963"/>
            <a:r>
              <a:rPr lang="en-US" sz="3800" dirty="0">
                <a:solidFill>
                  <a:srgbClr val="F0E5CD"/>
                </a:solidFill>
              </a:rPr>
              <a:t>#Protect2024 Physical Security Tools /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50F43-ED82-D4CE-8B12-C16455A0D9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B367E4-E490-5D4C-B162-F1E62EFCCBB8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7224A-1A73-675B-C9A8-80345F05C7E1}"/>
              </a:ext>
            </a:extLst>
          </p:cNvPr>
          <p:cNvSpPr txBox="1"/>
          <p:nvPr/>
        </p:nvSpPr>
        <p:spPr>
          <a:xfrm>
            <a:off x="1790300" y="6445250"/>
            <a:ext cx="5476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1">
                <a:solidFill>
                  <a:srgbClr val="C0C2C4"/>
                </a:solidFill>
              </a:rPr>
              <a:t>https://www.cisa.gov/topics/election-security/election-security-resource-library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1B941-297A-89E2-E010-62136C258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E404DB-C550-53F5-40B3-4587DEE3C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5" t="17674" r="41395" b="9147"/>
          <a:stretch/>
        </p:blipFill>
        <p:spPr>
          <a:xfrm>
            <a:off x="7705698" y="1199946"/>
            <a:ext cx="4149604" cy="51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47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3725E620-9514-25C8-3451-18433C5F61DD}"/>
              </a:ext>
            </a:extLst>
          </p:cNvPr>
          <p:cNvSpPr/>
          <p:nvPr/>
        </p:nvSpPr>
        <p:spPr>
          <a:xfrm>
            <a:off x="0" y="1054359"/>
            <a:ext cx="7267075" cy="5803642"/>
          </a:xfrm>
          <a:custGeom>
            <a:avLst/>
            <a:gdLst/>
            <a:ahLst/>
            <a:cxnLst/>
            <a:rect l="l" t="t" r="r" b="b"/>
            <a:pathLst>
              <a:path w="5450205" h="7772400">
                <a:moveTo>
                  <a:pt x="5449824" y="0"/>
                </a:moveTo>
                <a:lnTo>
                  <a:pt x="0" y="0"/>
                </a:lnTo>
                <a:lnTo>
                  <a:pt x="0" y="7772400"/>
                </a:lnTo>
                <a:lnTo>
                  <a:pt x="5449824" y="7772400"/>
                </a:lnTo>
                <a:lnTo>
                  <a:pt x="5449824" y="0"/>
                </a:lnTo>
                <a:close/>
              </a:path>
            </a:pathLst>
          </a:custGeom>
          <a:solidFill>
            <a:srgbClr val="002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8F5EA7-BEF8-05C4-498C-4EFAA31A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75" y="1270253"/>
            <a:ext cx="6301439" cy="431749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5F0E6"/>
                </a:solidFill>
              </a:rPr>
              <a:t>Physical Security Resources</a:t>
            </a:r>
          </a:p>
          <a:p>
            <a:r>
              <a:rPr lang="en-US" dirty="0">
                <a:solidFill>
                  <a:srgbClr val="F5F0E6"/>
                </a:solidFill>
              </a:rPr>
              <a:t>Active Shooter Preparedness</a:t>
            </a:r>
          </a:p>
          <a:p>
            <a:pPr lvl="1"/>
            <a:r>
              <a:rPr lang="en-US" dirty="0">
                <a:solidFill>
                  <a:srgbClr val="F5F0E6"/>
                </a:solidFill>
              </a:rPr>
              <a:t>DHS/CISA</a:t>
            </a:r>
          </a:p>
          <a:p>
            <a:pPr lvl="1"/>
            <a:r>
              <a:rPr lang="en-US" dirty="0">
                <a:solidFill>
                  <a:srgbClr val="F5F0E6"/>
                </a:solidFill>
              </a:rPr>
              <a:t>FBI</a:t>
            </a:r>
          </a:p>
          <a:p>
            <a:pPr lvl="1"/>
            <a:r>
              <a:rPr lang="en-US" dirty="0">
                <a:solidFill>
                  <a:srgbClr val="F5F0E6"/>
                </a:solidFill>
              </a:rPr>
              <a:t>LE</a:t>
            </a:r>
          </a:p>
          <a:p>
            <a:r>
              <a:rPr lang="en-US" dirty="0">
                <a:solidFill>
                  <a:srgbClr val="F5F0E6"/>
                </a:solidFill>
              </a:rPr>
              <a:t>Bomb Threat Planning</a:t>
            </a:r>
          </a:p>
          <a:p>
            <a:pPr lvl="1"/>
            <a:r>
              <a:rPr lang="en-US" dirty="0">
                <a:solidFill>
                  <a:srgbClr val="F5F0E6"/>
                </a:solidFill>
              </a:rPr>
              <a:t>What to do in a bomb threat</a:t>
            </a:r>
          </a:p>
          <a:p>
            <a:pPr lvl="1"/>
            <a:r>
              <a:rPr lang="en-US" dirty="0">
                <a:solidFill>
                  <a:srgbClr val="F5F0E6"/>
                </a:solidFill>
              </a:rPr>
              <a:t>Training</a:t>
            </a:r>
          </a:p>
          <a:p>
            <a:pPr lvl="1"/>
            <a:r>
              <a:rPr lang="en-US" dirty="0">
                <a:solidFill>
                  <a:srgbClr val="F5F0E6"/>
                </a:solidFill>
              </a:rPr>
              <a:t>Bomb Threat Guide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A6D2CC-24C1-050B-4E2A-D1CB4712AC4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49154"/>
          </a:xfrm>
          <a:prstGeom prst="rect">
            <a:avLst/>
          </a:prstGeom>
        </p:spPr>
        <p:txBody>
          <a:bodyPr anchor="ctr"/>
          <a:lstStyle/>
          <a:p>
            <a:pPr marL="461963"/>
            <a:r>
              <a:rPr lang="en-US" sz="3800" dirty="0">
                <a:solidFill>
                  <a:srgbClr val="F0E5CD"/>
                </a:solidFill>
              </a:rPr>
              <a:t>#Protect2024 Election Security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50F43-ED82-D4CE-8B12-C16455A0D9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B367E4-E490-5D4C-B162-F1E62EFCCBB8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1B941-297A-89E2-E010-62136C258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4D3B0C-EEFC-1610-7781-16F98E9D7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7" t="17674" r="43226" b="6822"/>
          <a:stretch/>
        </p:blipFill>
        <p:spPr>
          <a:xfrm>
            <a:off x="4835592" y="1660164"/>
            <a:ext cx="3583805" cy="4719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605774-0E5A-823D-4712-3EDF327FF8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51" t="25115" r="44622" b="16125"/>
          <a:stretch/>
        </p:blipFill>
        <p:spPr>
          <a:xfrm>
            <a:off x="8518457" y="1660163"/>
            <a:ext cx="3673543" cy="47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0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3639-F934-42DD-B438-C137DAB5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0DE1152-D96A-4FF1-A3E7-DED2CCF78DB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50925"/>
          </a:xfrm>
          <a:prstGeom prst="rect">
            <a:avLst/>
          </a:prstGeom>
        </p:spPr>
        <p:txBody>
          <a:bodyPr anchor="ctr"/>
          <a:lstStyle/>
          <a:p>
            <a:pPr marL="461963"/>
            <a:r>
              <a:rPr lang="en-US">
                <a:solidFill>
                  <a:srgbClr val="F0E5CD"/>
                </a:solidFill>
                <a:latin typeface="Franklin Gothic Medium" panose="020B0603020102020204" pitchFamily="34" charset="0"/>
              </a:rPr>
              <a:t>CISA &amp; Election Infrastructure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D1EF87-2400-487B-8FC4-1DB1DAF016A7}"/>
              </a:ext>
            </a:extLst>
          </p:cNvPr>
          <p:cNvSpPr/>
          <p:nvPr/>
        </p:nvSpPr>
        <p:spPr>
          <a:xfrm>
            <a:off x="554809" y="1418591"/>
            <a:ext cx="462149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The Cybersecurity and Infrastructure Security Agency’s (CISA) mission is to help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secure </a:t>
            </a:r>
            <a:r>
              <a:rPr lang="en-US" sz="1500">
                <a:solidFill>
                  <a:srgbClr val="002B47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our nation’s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 critical infrastructure.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In January 2017, the Department of Homeland Security (DHS) designated election infrastructure as critical infrastructure.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500">
                <a:solidFill>
                  <a:srgbClr val="002B47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Through our CISA field staff across the country and our security experts at CISA headquarters, CISA offers a range of voluntary, no-cost services and support to stakeholders to help ensure the security and resiliency of election infrastructure.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500">
                <a:solidFill>
                  <a:srgbClr val="002B47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CISA’s Regional </a:t>
            </a: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Election Security Advisors help ensure maximum support to the election community through tailored support to meet unique state an</a:t>
            </a:r>
            <a:r>
              <a:rPr lang="en-US" altLang="en-US" sz="1500">
                <a:solidFill>
                  <a:srgbClr val="002B47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d local needs</a:t>
            </a: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C5E24E1-EDDC-8355-28FC-FD1356D397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3"/>
          <a:stretch/>
        </p:blipFill>
        <p:spPr>
          <a:xfrm>
            <a:off x="5513270" y="2055069"/>
            <a:ext cx="6406232" cy="3311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165E59-26C6-2B5C-A0EF-BB3439BDF297}"/>
              </a:ext>
            </a:extLst>
          </p:cNvPr>
          <p:cNvSpPr txBox="1"/>
          <p:nvPr/>
        </p:nvSpPr>
        <p:spPr>
          <a:xfrm>
            <a:off x="7092451" y="1567494"/>
            <a:ext cx="367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CISA’s Regional Field Staff</a:t>
            </a:r>
          </a:p>
        </p:txBody>
      </p:sp>
    </p:spTree>
    <p:extLst>
      <p:ext uri="{BB962C8B-B14F-4D97-AF65-F5344CB8AC3E}">
        <p14:creationId xmlns:p14="http://schemas.microsoft.com/office/powerpoint/2010/main" val="1963770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3725E620-9514-25C8-3451-18433C5F61DD}"/>
              </a:ext>
            </a:extLst>
          </p:cNvPr>
          <p:cNvSpPr/>
          <p:nvPr/>
        </p:nvSpPr>
        <p:spPr>
          <a:xfrm>
            <a:off x="0" y="1054359"/>
            <a:ext cx="7267075" cy="5803642"/>
          </a:xfrm>
          <a:custGeom>
            <a:avLst/>
            <a:gdLst/>
            <a:ahLst/>
            <a:cxnLst/>
            <a:rect l="l" t="t" r="r" b="b"/>
            <a:pathLst>
              <a:path w="5450205" h="7772400">
                <a:moveTo>
                  <a:pt x="5449824" y="0"/>
                </a:moveTo>
                <a:lnTo>
                  <a:pt x="0" y="0"/>
                </a:lnTo>
                <a:lnTo>
                  <a:pt x="0" y="7772400"/>
                </a:lnTo>
                <a:lnTo>
                  <a:pt x="5449824" y="7772400"/>
                </a:lnTo>
                <a:lnTo>
                  <a:pt x="5449824" y="0"/>
                </a:lnTo>
                <a:close/>
              </a:path>
            </a:pathLst>
          </a:custGeom>
          <a:solidFill>
            <a:srgbClr val="002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8F5EA7-BEF8-05C4-498C-4EFAA31A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75" y="1270253"/>
            <a:ext cx="6301439" cy="431749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Physical Security Checklist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Identifying an individual or group responsible for security and safety.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Utilizing risk assessments to inform security.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Developing plans to inform processes and procedures.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Refining security measures before election day.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Implementing mitigations and “day of” security measures.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Reporting suspicious behavior or potential incidents.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A6D2CC-24C1-050B-4E2A-D1CB4712AC4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49154"/>
          </a:xfrm>
          <a:prstGeom prst="rect">
            <a:avLst/>
          </a:prstGeom>
        </p:spPr>
        <p:txBody>
          <a:bodyPr anchor="ctr"/>
          <a:lstStyle/>
          <a:p>
            <a:pPr marL="461963"/>
            <a:r>
              <a:rPr lang="en-US" sz="3800" dirty="0">
                <a:solidFill>
                  <a:srgbClr val="F0E5CD"/>
                </a:solidFill>
              </a:rPr>
              <a:t>#Protect2024 Checklist for Polling Stations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50F43-ED82-D4CE-8B12-C16455A0D9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B367E4-E490-5D4C-B162-F1E62EFCCBB8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7224A-1A73-675B-C9A8-80345F05C7E1}"/>
              </a:ext>
            </a:extLst>
          </p:cNvPr>
          <p:cNvSpPr txBox="1"/>
          <p:nvPr/>
        </p:nvSpPr>
        <p:spPr>
          <a:xfrm>
            <a:off x="1790300" y="6445250"/>
            <a:ext cx="5476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1">
                <a:solidFill>
                  <a:srgbClr val="C0C2C4"/>
                </a:solidFill>
              </a:rPr>
              <a:t>https://www.cisa.gov/topics/election-security/election-security-resource-library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1B941-297A-89E2-E010-62136C258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6D3332-B858-DC10-FAEA-2B32B8A6D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46" t="2121" r="29127" b="8845"/>
          <a:stretch/>
        </p:blipFill>
        <p:spPr>
          <a:xfrm>
            <a:off x="7267074" y="966464"/>
            <a:ext cx="4933949" cy="58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33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2DC4B75F-A006-F022-2819-1B6D9251417F}"/>
              </a:ext>
            </a:extLst>
          </p:cNvPr>
          <p:cNvSpPr/>
          <p:nvPr/>
        </p:nvSpPr>
        <p:spPr>
          <a:xfrm>
            <a:off x="4990233" y="0"/>
            <a:ext cx="7213759" cy="6857998"/>
          </a:xfrm>
          <a:custGeom>
            <a:avLst/>
            <a:gdLst/>
            <a:ahLst/>
            <a:cxnLst/>
            <a:rect l="l" t="t" r="r" b="b"/>
            <a:pathLst>
              <a:path w="7187565" h="7772400">
                <a:moveTo>
                  <a:pt x="0" y="7772400"/>
                </a:moveTo>
                <a:lnTo>
                  <a:pt x="7187184" y="7772400"/>
                </a:lnTo>
                <a:lnTo>
                  <a:pt x="7187184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F5F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3A665D72-116D-9FAE-0755-1E10923F18BE}"/>
              </a:ext>
            </a:extLst>
          </p:cNvPr>
          <p:cNvSpPr/>
          <p:nvPr/>
        </p:nvSpPr>
        <p:spPr>
          <a:xfrm>
            <a:off x="0" y="0"/>
            <a:ext cx="5004435" cy="6858000"/>
          </a:xfrm>
          <a:custGeom>
            <a:avLst/>
            <a:gdLst/>
            <a:ahLst/>
            <a:cxnLst/>
            <a:rect l="l" t="t" r="r" b="b"/>
            <a:pathLst>
              <a:path w="5614670" h="7772400">
                <a:moveTo>
                  <a:pt x="5614416" y="0"/>
                </a:moveTo>
                <a:lnTo>
                  <a:pt x="0" y="0"/>
                </a:lnTo>
                <a:lnTo>
                  <a:pt x="0" y="7772400"/>
                </a:lnTo>
                <a:lnTo>
                  <a:pt x="5614416" y="7772400"/>
                </a:lnTo>
                <a:lnTo>
                  <a:pt x="5614416" y="0"/>
                </a:lnTo>
                <a:close/>
              </a:path>
            </a:pathLst>
          </a:custGeom>
          <a:solidFill>
            <a:srgbClr val="6609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3639-F934-42DD-B438-C137DAB5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B97E27-A778-48A0-9B7B-7C8DA9BB873C}"/>
              </a:ext>
            </a:extLst>
          </p:cNvPr>
          <p:cNvSpPr txBox="1"/>
          <p:nvPr/>
        </p:nvSpPr>
        <p:spPr>
          <a:xfrm>
            <a:off x="341258" y="537797"/>
            <a:ext cx="4519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Reporting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2B8F77-2F55-4124-A808-2FE8741E151A}"/>
              </a:ext>
            </a:extLst>
          </p:cNvPr>
          <p:cNvCxnSpPr>
            <a:cxnSpLocks/>
          </p:cNvCxnSpPr>
          <p:nvPr/>
        </p:nvCxnSpPr>
        <p:spPr bwMode="auto">
          <a:xfrm>
            <a:off x="-39343" y="1373145"/>
            <a:ext cx="3612102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26AF3DE-1BE6-481E-93C3-8B0EFAAAE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6" y="2125141"/>
            <a:ext cx="4232271" cy="3821997"/>
          </a:xfrm>
          <a:prstGeom prst="rect">
            <a:avLst/>
          </a:prstGeom>
          <a:noFill/>
          <a:ln w="28575">
            <a:noFill/>
          </a:ln>
        </p:spPr>
        <p:txBody>
          <a:bodyPr vert="horz" wrap="square" lIns="91440" tIns="45720" rIns="91440" bIns="45720" numCol="1" spcCol="274320" anchor="ctr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5A5B5D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5A5B5D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800">
                <a:solidFill>
                  <a:srgbClr val="5A5B5D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600">
                <a:solidFill>
                  <a:srgbClr val="5A5B5D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400">
                <a:solidFill>
                  <a:srgbClr val="5A5B5D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B0B1B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violation or imminent threat of violation of security policies, acceptable use policies, or standard security practices. Examples of incidents include: </a:t>
            </a:r>
          </a:p>
          <a:p>
            <a:pPr marL="285750" lvl="1" indent="-28575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Attempts to gain unauthorized access to a facility, system or system data</a:t>
            </a:r>
          </a:p>
          <a:p>
            <a:pPr marL="285750" lvl="1" indent="-28575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Unwanted disruption or denial of service</a:t>
            </a:r>
            <a:endParaRPr lang="en-US" sz="1600">
              <a:solidFill>
                <a:srgbClr val="F5F0E6"/>
              </a:solidFill>
              <a:latin typeface="Arial"/>
            </a:endParaRPr>
          </a:p>
          <a:p>
            <a:pPr marL="285750" lvl="1" indent="-28575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Abuse or misuse of a system or data in violation of policy</a:t>
            </a:r>
          </a:p>
          <a:p>
            <a:pPr marL="285750" lvl="1" indent="-28575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Physical disruptions to critical infrastructure operations</a:t>
            </a:r>
          </a:p>
          <a:p>
            <a:pPr marL="0" marR="0" lvl="1" indent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B0B1B3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561D02-4923-4FD6-BCFC-D72A36174769}"/>
              </a:ext>
            </a:extLst>
          </p:cNvPr>
          <p:cNvSpPr txBox="1"/>
          <p:nvPr/>
        </p:nvSpPr>
        <p:spPr>
          <a:xfrm>
            <a:off x="419736" y="1573128"/>
            <a:ext cx="4150761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an incident?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AB874C-1494-DF94-0C3B-6F9A089665B4}"/>
              </a:ext>
            </a:extLst>
          </p:cNvPr>
          <p:cNvGrpSpPr/>
          <p:nvPr/>
        </p:nvGrpSpPr>
        <p:grpSpPr>
          <a:xfrm>
            <a:off x="5530671" y="3992279"/>
            <a:ext cx="6167011" cy="1436755"/>
            <a:chOff x="5530671" y="716516"/>
            <a:chExt cx="6167011" cy="143675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CB1152-059E-4B3C-9C57-D9F9DBADBF1F}"/>
                </a:ext>
              </a:extLst>
            </p:cNvPr>
            <p:cNvSpPr/>
            <p:nvPr/>
          </p:nvSpPr>
          <p:spPr bwMode="auto">
            <a:xfrm>
              <a:off x="5530671" y="716516"/>
              <a:ext cx="91440" cy="1436755"/>
            </a:xfrm>
            <a:prstGeom prst="rect">
              <a:avLst/>
            </a:prstGeom>
            <a:solidFill>
              <a:srgbClr val="002B47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02B47">
                        <a:alpha val="0"/>
                      </a:srgbClr>
                    </a:gs>
                    <a:gs pos="100000">
                      <a:srgbClr val="002B47"/>
                    </a:gs>
                  </a:gsLst>
                  <a:lin ang="5400000" scaled="1"/>
                </a:gra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D73730-00B2-4A7C-82E8-859B933E4020}"/>
                </a:ext>
              </a:extLst>
            </p:cNvPr>
            <p:cNvSpPr txBox="1"/>
            <p:nvPr/>
          </p:nvSpPr>
          <p:spPr>
            <a:xfrm>
              <a:off x="5747022" y="716516"/>
              <a:ext cx="59506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B4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CISA Incident Management Assistance</a:t>
              </a:r>
            </a:p>
          </p:txBody>
        </p:sp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8BA2020C-ECAA-41C7-96F4-BBA5244E6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7022" y="1156583"/>
              <a:ext cx="5516722" cy="996688"/>
            </a:xfrm>
            <a:prstGeom prst="rect">
              <a:avLst/>
            </a:prstGeom>
            <a:no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spcCol="274320" anchor="t" anchorCtr="0" compatLnSpc="1">
              <a:prstTxWarp prst="textNoShape">
                <a:avLst/>
              </a:prstTxWarp>
            </a:bodyPr>
            <a:lstStyle>
              <a:lvl1pPr marL="233363" indent="-233363" algn="l" rtl="0" eaLnBrk="1" fontAlgn="base" hangingPunct="1">
                <a:spcBef>
                  <a:spcPct val="6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200">
                  <a:solidFill>
                    <a:srgbClr val="5A5B5D"/>
                  </a:solidFill>
                  <a:latin typeface="+mn-lt"/>
                  <a:ea typeface="+mn-ea"/>
                  <a:cs typeface="+mn-cs"/>
                </a:defRPr>
              </a:lvl1pPr>
              <a:lvl2pPr marL="571500" indent="-223838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5A5B5D"/>
                  </a:solidFill>
                  <a:latin typeface="+mn-lt"/>
                </a:defRPr>
              </a:lvl2pPr>
              <a:lvl3pPr marL="909638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800">
                  <a:solidFill>
                    <a:srgbClr val="5A5B5D"/>
                  </a:solidFill>
                  <a:latin typeface="+mn-lt"/>
                </a:defRPr>
              </a:lvl3pPr>
              <a:lvl4pPr marL="1258888" indent="-231775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600">
                  <a:solidFill>
                    <a:srgbClr val="5A5B5D"/>
                  </a:solidFill>
                  <a:latin typeface="+mn-lt"/>
                </a:defRPr>
              </a:lvl4pPr>
              <a:lvl5pPr marL="15986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400">
                  <a:solidFill>
                    <a:srgbClr val="5A5B5D"/>
                  </a:solidFill>
                  <a:latin typeface="+mn-lt"/>
                </a:defRPr>
              </a:lvl5pPr>
              <a:lvl6pPr marL="20558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6pPr>
              <a:lvl7pPr marL="25130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7pPr>
              <a:lvl8pPr marL="29702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8pPr>
              <a:lvl9pPr marL="34274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9pPr>
            </a:lstStyle>
            <a:p>
              <a:pPr marL="0" marR="0" lvl="1" indent="0" defTabSz="914400" rtl="0" eaLnBrk="1" fontAlgn="base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B0B1B3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B47"/>
                  </a:solidFill>
                  <a:effectLst/>
                  <a:uLnTx/>
                  <a:uFillTx/>
                  <a:latin typeface="Arial"/>
                </a:rPr>
                <a:t>Provides incident response, management, and coordination activities for cyber incidents occurring in the critical infrastructure sectors as well as government entities at the Federal, State, Local, Tribal, and Territorial levels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CFD187-86A5-3D2C-6696-0479916FDFA8}"/>
              </a:ext>
            </a:extLst>
          </p:cNvPr>
          <p:cNvGrpSpPr/>
          <p:nvPr/>
        </p:nvGrpSpPr>
        <p:grpSpPr>
          <a:xfrm>
            <a:off x="5530671" y="1245683"/>
            <a:ext cx="5439427" cy="2468880"/>
            <a:chOff x="5530671" y="2710620"/>
            <a:chExt cx="5439427" cy="246888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3D1186-2999-4A1C-95A7-A2ADB4A0C8E9}"/>
                </a:ext>
              </a:extLst>
            </p:cNvPr>
            <p:cNvSpPr txBox="1"/>
            <p:nvPr/>
          </p:nvSpPr>
          <p:spPr>
            <a:xfrm>
              <a:off x="5747022" y="2710620"/>
              <a:ext cx="5223076" cy="246862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B4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Contact CISA</a:t>
              </a:r>
            </a:p>
            <a:p>
              <a:pPr>
                <a:spcBef>
                  <a:spcPts val="600"/>
                </a:spcBef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B4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Report incidents to:</a:t>
              </a:r>
              <a:r>
                <a:rPr lang="en-US" sz="1600">
                  <a:solidFill>
                    <a:srgbClr val="002B47"/>
                  </a:solidFill>
                  <a:latin typeface="Arial"/>
                </a:rPr>
                <a:t> </a:t>
              </a:r>
              <a:endParaRPr lang="en-US" sz="1600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339725" marR="0" lvl="1" indent="-285750" algn="l" defTabSz="914400" rtl="0" eaLnBrk="1" fontAlgn="auto" latinLnBrk="0" hangingPunct="1">
                <a:lnSpc>
                  <a:spcPct val="2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B4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888-282-0870 </a:t>
              </a:r>
              <a:endParaRPr lang="en-US" sz="1600" b="1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339725" marR="0" lvl="1" indent="-285750" algn="l" defTabSz="914400" rtl="0" eaLnBrk="1" fontAlgn="auto" latinLnBrk="0" hangingPunct="1">
                <a:lnSpc>
                  <a:spcPct val="2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sng" strike="noStrike" kern="1200" cap="none" spc="0" normalizeH="0" baseline="0" noProof="0" err="1">
                  <a:ln>
                    <a:noFill/>
                  </a:ln>
                  <a:solidFill>
                    <a:srgbClr val="002B47"/>
                  </a:solidFill>
                  <a:effectLst/>
                  <a:uLnTx/>
                  <a:uFillTx/>
                  <a:latin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Central@cisa</a:t>
              </a:r>
              <a:r>
                <a:rPr lang="en-US" sz="1600" b="1" u="sng">
                  <a:solidFill>
                    <a:srgbClr val="002B47"/>
                  </a:solidFill>
                  <a:latin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.</a:t>
              </a:r>
              <a:r>
                <a:rPr lang="en-US" sz="1600" b="1" u="sng" err="1">
                  <a:solidFill>
                    <a:srgbClr val="002B47"/>
                  </a:solidFill>
                  <a:latin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dhs</a:t>
              </a:r>
              <a:r>
                <a:rPr lang="en-US" sz="1600" b="1" u="sng">
                  <a:solidFill>
                    <a:srgbClr val="002B47"/>
                  </a:solidFill>
                  <a:latin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.</a:t>
              </a:r>
              <a:r>
                <a:rPr kumimoji="0" 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2B47"/>
                  </a:solidFill>
                  <a:effectLst/>
                  <a:uLnTx/>
                  <a:uFillTx/>
                  <a:latin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gov</a:t>
              </a:r>
              <a:endPara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339725" lvl="1" indent="-285750">
                <a:lnSpc>
                  <a:spcPct val="2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600" b="1" u="sng">
                  <a:solidFill>
                    <a:srgbClr val="002B47"/>
                  </a:solidFill>
                  <a:latin typeface="Arial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https://www.cisa.gov/report</a:t>
              </a:r>
              <a:endParaRPr lang="en-US" sz="1600" b="1" u="sng">
                <a:solidFill>
                  <a:srgbClr val="002B47"/>
                </a:solidFill>
                <a:latin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2D1396-87F4-00AF-58C3-38A4AF6ED57E}"/>
                </a:ext>
              </a:extLst>
            </p:cNvPr>
            <p:cNvSpPr/>
            <p:nvPr/>
          </p:nvSpPr>
          <p:spPr bwMode="auto">
            <a:xfrm>
              <a:off x="5530671" y="2710620"/>
              <a:ext cx="91440" cy="2468880"/>
            </a:xfrm>
            <a:prstGeom prst="rect">
              <a:avLst/>
            </a:prstGeom>
            <a:solidFill>
              <a:srgbClr val="002B47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02B47">
                        <a:alpha val="0"/>
                      </a:srgbClr>
                    </a:gs>
                    <a:gs pos="100000">
                      <a:srgbClr val="002B47"/>
                    </a:gs>
                  </a:gsLst>
                  <a:lin ang="5400000" scaled="1"/>
                </a:gra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E7D9B7-CB1B-DDFF-2915-BE56BFFE53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146C08E1-BA8F-0018-CE37-2140D61E7A5D}"/>
              </a:ext>
            </a:extLst>
          </p:cNvPr>
          <p:cNvSpPr/>
          <p:nvPr/>
        </p:nvSpPr>
        <p:spPr>
          <a:xfrm>
            <a:off x="5001769" y="1054356"/>
            <a:ext cx="7190232" cy="5803642"/>
          </a:xfrm>
          <a:custGeom>
            <a:avLst/>
            <a:gdLst/>
            <a:ahLst/>
            <a:cxnLst/>
            <a:rect l="l" t="t" r="r" b="b"/>
            <a:pathLst>
              <a:path w="7187565" h="7772400">
                <a:moveTo>
                  <a:pt x="0" y="7772400"/>
                </a:moveTo>
                <a:lnTo>
                  <a:pt x="7187184" y="7772400"/>
                </a:lnTo>
                <a:lnTo>
                  <a:pt x="7187184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F0E5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9E5F215-3329-8093-CA52-4A290DBC23F7}"/>
              </a:ext>
            </a:extLst>
          </p:cNvPr>
          <p:cNvSpPr/>
          <p:nvPr/>
        </p:nvSpPr>
        <p:spPr>
          <a:xfrm>
            <a:off x="0" y="1054359"/>
            <a:ext cx="5001768" cy="5803642"/>
          </a:xfrm>
          <a:custGeom>
            <a:avLst/>
            <a:gdLst/>
            <a:ahLst/>
            <a:cxnLst/>
            <a:rect l="l" t="t" r="r" b="b"/>
            <a:pathLst>
              <a:path w="5450205" h="7772400">
                <a:moveTo>
                  <a:pt x="5449824" y="0"/>
                </a:moveTo>
                <a:lnTo>
                  <a:pt x="0" y="0"/>
                </a:lnTo>
                <a:lnTo>
                  <a:pt x="0" y="7772400"/>
                </a:lnTo>
                <a:lnTo>
                  <a:pt x="5449824" y="7772400"/>
                </a:lnTo>
                <a:lnTo>
                  <a:pt x="5449824" y="0"/>
                </a:lnTo>
                <a:close/>
              </a:path>
            </a:pathLst>
          </a:custGeom>
          <a:solidFill>
            <a:srgbClr val="002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37AE8E4-0DC3-A84B-DCD4-9204202451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66998" cy="1054359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9pPr>
          </a:lstStyle>
          <a:p>
            <a:pPr marL="457200"/>
            <a:r>
              <a:rPr lang="en-US" kern="0">
                <a:solidFill>
                  <a:srgbClr val="F0E5CD"/>
                </a:solidFill>
              </a:rPr>
              <a:t>#PROTECT2024 Website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6214FAF-9D65-04CB-D3DE-6DFE4F5C979C}"/>
              </a:ext>
            </a:extLst>
          </p:cNvPr>
          <p:cNvSpPr txBox="1">
            <a:spLocks/>
          </p:cNvSpPr>
          <p:nvPr/>
        </p:nvSpPr>
        <p:spPr>
          <a:xfrm>
            <a:off x="509048" y="1603811"/>
            <a:ext cx="4025246" cy="4199829"/>
          </a:xfrm>
          <a:prstGeom prst="rect">
            <a:avLst/>
          </a:prstGeom>
        </p:spPr>
        <p:txBody>
          <a:bodyPr anchor="ctr"/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§"/>
              <a:defRPr sz="2200">
                <a:solidFill>
                  <a:srgbClr val="000000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§"/>
              <a:defRPr sz="1600">
                <a:solidFill>
                  <a:srgbClr val="000000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0" indent="0">
              <a:buClr>
                <a:srgbClr val="F5F0E6"/>
              </a:buClr>
              <a:buNone/>
            </a:pPr>
            <a:r>
              <a:rPr lang="en-US" kern="0">
                <a:solidFill>
                  <a:srgbClr val="F5F0E6"/>
                </a:solidFill>
              </a:rPr>
              <a:t>Specifically tailored for election officials to help them take full advantage of CISA’s services and resources</a:t>
            </a:r>
          </a:p>
          <a:p>
            <a:pPr marL="0" indent="0" algn="ctr">
              <a:buClr>
                <a:srgbClr val="F5F0E6"/>
              </a:buClr>
              <a:buNone/>
            </a:pPr>
            <a:r>
              <a:rPr lang="en-US" b="1" kern="0">
                <a:solidFill>
                  <a:srgbClr val="F5F0E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CISA.GOV/PROTECT2024</a:t>
            </a:r>
            <a:endParaRPr lang="en-US" b="1" kern="0">
              <a:solidFill>
                <a:srgbClr val="F5F0E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B5EA81-E860-877B-EA5C-CE51B5742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31" y="1459329"/>
            <a:ext cx="6716307" cy="49936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C7F930-555F-948D-4BDC-DB8C156923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67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7ABD11A-FBD3-5541-D226-C0ADBDB436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0"/>
          <a:stretch/>
        </p:blipFill>
        <p:spPr>
          <a:xfrm>
            <a:off x="0" y="1030289"/>
            <a:ext cx="12192000" cy="58277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3639-F934-42DD-B438-C137DAB5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0DE1152-D96A-4FF1-A3E7-DED2CCF78DB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30288"/>
          </a:xfrm>
          <a:prstGeom prst="rect">
            <a:avLst/>
          </a:prstGeom>
        </p:spPr>
        <p:txBody>
          <a:bodyPr anchor="ctr"/>
          <a:lstStyle/>
          <a:p>
            <a:pPr marL="457200"/>
            <a:r>
              <a:rPr lang="en-US">
                <a:solidFill>
                  <a:srgbClr val="F0E5CD"/>
                </a:solidFill>
                <a:latin typeface="Franklin Gothic Medium" panose="020B0603020102020204" pitchFamily="34" charset="0"/>
              </a:rPr>
              <a:t>#PROTECT2024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55FEC5-47FF-79EC-F361-55DC2A67D09D}"/>
              </a:ext>
            </a:extLst>
          </p:cNvPr>
          <p:cNvSpPr/>
          <p:nvPr/>
        </p:nvSpPr>
        <p:spPr bwMode="auto">
          <a:xfrm>
            <a:off x="7190154" y="1030288"/>
            <a:ext cx="5001846" cy="5827712"/>
          </a:xfrm>
          <a:prstGeom prst="rect">
            <a:avLst/>
          </a:prstGeom>
          <a:solidFill>
            <a:srgbClr val="F5F0E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73F288-255A-342F-200D-13F77DE91FA9}"/>
              </a:ext>
            </a:extLst>
          </p:cNvPr>
          <p:cNvGrpSpPr/>
          <p:nvPr/>
        </p:nvGrpSpPr>
        <p:grpSpPr>
          <a:xfrm>
            <a:off x="7492442" y="1719385"/>
            <a:ext cx="4699558" cy="2734336"/>
            <a:chOff x="736600" y="2531015"/>
            <a:chExt cx="4699558" cy="27343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6142D3-5641-6375-79A4-8062071A30DB}"/>
                </a:ext>
              </a:extLst>
            </p:cNvPr>
            <p:cNvSpPr txBox="1"/>
            <p:nvPr/>
          </p:nvSpPr>
          <p:spPr>
            <a:xfrm>
              <a:off x="736600" y="2627822"/>
              <a:ext cx="46995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B47"/>
                  </a:solidFill>
                  <a:effectLst/>
                  <a:uLnTx/>
                  <a:uFillTx/>
                  <a:latin typeface="Franklin Gothic Book" panose="020B0503020102020204" pitchFamily="34" charset="0"/>
                </a:rPr>
                <a:t>OUR MISSION </a:t>
              </a:r>
              <a:endParaRPr lang="en-US" sz="2400">
                <a:solidFill>
                  <a:srgbClr val="002B47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8F9790-5EB0-D5A7-44EE-83F92D449B68}"/>
                </a:ext>
              </a:extLst>
            </p:cNvPr>
            <p:cNvSpPr/>
            <p:nvPr/>
          </p:nvSpPr>
          <p:spPr bwMode="auto">
            <a:xfrm>
              <a:off x="830425" y="2531015"/>
              <a:ext cx="1789760" cy="96805"/>
            </a:xfrm>
            <a:prstGeom prst="rect">
              <a:avLst/>
            </a:prstGeom>
            <a:solidFill>
              <a:srgbClr val="66091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6165E59-26C6-2B5C-A0EF-BB3439BDF297}"/>
                </a:ext>
              </a:extLst>
            </p:cNvPr>
            <p:cNvSpPr txBox="1"/>
            <p:nvPr/>
          </p:nvSpPr>
          <p:spPr>
            <a:xfrm>
              <a:off x="736601" y="3326359"/>
              <a:ext cx="407970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rgbClr val="002B47"/>
                  </a:solidFill>
                  <a:effectLst/>
                  <a:uLnTx/>
                  <a:uFillTx/>
                  <a:latin typeface="Franklin Gothic Book" panose="020B0503020102020204" pitchFamily="34" charset="0"/>
                </a:rPr>
                <a:t>Help election officials and election infrastructure stakeholders protect against the cyber, physical, and operational security risks to election infrastructure during the 2024 election cycle.</a:t>
              </a:r>
            </a:p>
          </p:txBody>
        </p:sp>
      </p:grp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DC173F27-EFF9-9CC4-4551-45149C4F0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07" y="2779707"/>
            <a:ext cx="233497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65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004B6F-6A65-64AC-41D8-D81AAA190D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690C8-B626-274D-8FA3-63299A4ABD7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CD7B6D-DE2A-D147-01DF-C85E1D71A4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45662"/>
          </a:xfrm>
          <a:prstGeom prst="rect">
            <a:avLst/>
          </a:prstGeom>
        </p:spPr>
        <p:txBody>
          <a:bodyPr lIns="640080" tIns="274320" rIns="91440" bIns="9144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9pPr>
          </a:lstStyle>
          <a:p>
            <a:r>
              <a:rPr lang="en-US" kern="0">
                <a:solidFill>
                  <a:srgbClr val="F0E5CD"/>
                </a:solidFill>
                <a:latin typeface="Franklin Gothic Medium" panose="020B0603020102020204" pitchFamily="34" charset="0"/>
                <a:cs typeface="Arial"/>
              </a:rPr>
              <a:t>2024 ODNI Annual Threat Assessment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2E0E4-FDF8-60D0-63E4-4E919FA9DEA9}"/>
              </a:ext>
            </a:extLst>
          </p:cNvPr>
          <p:cNvSpPr txBox="1"/>
          <p:nvPr/>
        </p:nvSpPr>
        <p:spPr>
          <a:xfrm>
            <a:off x="608202" y="1404791"/>
            <a:ext cx="5831675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>
              <a:defRPr/>
            </a:pPr>
            <a:r>
              <a:rPr lang="en-US">
                <a:solidFill>
                  <a:srgbClr val="002B47"/>
                </a:solidFill>
                <a:latin typeface="Franklin Gothic Demi" panose="020B0703020102020204" pitchFamily="34" charset="0"/>
                <a:cs typeface="Arial"/>
              </a:rPr>
              <a:t>Foreign Actors Likely to Target the 2024 Elections</a:t>
            </a:r>
          </a:p>
          <a:p>
            <a:pPr marL="0" lvl="1">
              <a:defRPr/>
            </a:pPr>
            <a:endParaRPr lang="en-US" b="1">
              <a:solidFill>
                <a:srgbClr val="005288"/>
              </a:solidFill>
              <a:latin typeface="Franklin Gothic Book" panose="020B0503020102020204" pitchFamily="34" charset="0"/>
              <a:cs typeface="Arial"/>
            </a:endParaRPr>
          </a:p>
          <a:p>
            <a:pPr marL="0" lvl="1">
              <a:buClr>
                <a:srgbClr val="B0B1B3"/>
              </a:buClr>
              <a:defRPr/>
            </a:pPr>
            <a:r>
              <a:rPr lang="en-US" sz="1600">
                <a:solidFill>
                  <a:srgbClr val="660919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PEOPLE’S REPUBLIC OF CHINA</a:t>
            </a:r>
          </a:p>
          <a:p>
            <a:pPr marL="0" lvl="1">
              <a:buClr>
                <a:srgbClr val="B0B1B3"/>
              </a:buClr>
              <a:defRPr/>
            </a:pPr>
            <a:r>
              <a:rPr lang="en-US" sz="1500">
                <a:solidFill>
                  <a:srgbClr val="002B47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“The PRC may attempt to influence the U.S. elections in 2024 at some level because of its desire to sideline critics of China and magnify U.S. societal divisions.”</a:t>
            </a:r>
          </a:p>
          <a:p>
            <a:pPr marL="0" lvl="1">
              <a:buClr>
                <a:srgbClr val="B0B1B3"/>
              </a:buClr>
              <a:defRPr/>
            </a:pPr>
            <a:endParaRPr lang="en-US">
              <a:solidFill>
                <a:schemeClr val="bg2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B0B1B3"/>
              </a:buClr>
              <a:defRPr/>
            </a:pPr>
            <a:r>
              <a:rPr lang="en-US" sz="1600">
                <a:solidFill>
                  <a:srgbClr val="660919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IRAN</a:t>
            </a:r>
          </a:p>
          <a:p>
            <a:pPr marL="0" lvl="1">
              <a:buClr>
                <a:srgbClr val="B0B1B3"/>
              </a:buClr>
              <a:defRPr/>
            </a:pPr>
            <a:r>
              <a:rPr lang="en-US" sz="1500">
                <a:solidFill>
                  <a:srgbClr val="002B47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“Ahead of the U.S. election in 2024, Iran may attempt to conduct influence operations aimed at U.S. interests, including targeting U.S. elections, having demonstrated a willingness and capability to do so in the past.”</a:t>
            </a:r>
          </a:p>
          <a:p>
            <a:pPr marL="0" lvl="1">
              <a:buClr>
                <a:srgbClr val="B0B1B3"/>
              </a:buClr>
              <a:defRPr/>
            </a:pPr>
            <a:endParaRPr lang="en-US">
              <a:solidFill>
                <a:schemeClr val="bg2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B0B1B3"/>
              </a:buClr>
              <a:defRPr/>
            </a:pPr>
            <a:r>
              <a:rPr lang="en-US">
                <a:solidFill>
                  <a:srgbClr val="660919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RUSSIA</a:t>
            </a:r>
          </a:p>
          <a:p>
            <a:pPr marL="0" lvl="1">
              <a:buClr>
                <a:srgbClr val="B0B1B3"/>
              </a:buClr>
              <a:defRPr/>
            </a:pPr>
            <a:r>
              <a:rPr lang="en-US" sz="1500">
                <a:solidFill>
                  <a:srgbClr val="002B47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“Moscow views U.S. elections as opportunities and has conducted influence operations for decades and as recently as the U.S. midterm elections in 2022.” </a:t>
            </a:r>
            <a:endParaRPr lang="en-US" sz="1500">
              <a:solidFill>
                <a:srgbClr val="002B47"/>
              </a:solidFill>
              <a:latin typeface="Franklin Gothic Book" panose="020B0503020102020204" pitchFamily="34" charset="0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EB6AA-E007-4E56-0C5A-0D493788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31" y="1517232"/>
            <a:ext cx="3459469" cy="4078635"/>
          </a:xfrm>
          <a:prstGeom prst="rect">
            <a:avLst/>
          </a:prstGeom>
          <a:ln w="28575">
            <a:solidFill>
              <a:srgbClr val="000063"/>
            </a:solidFill>
          </a:ln>
          <a:effectLst>
            <a:outerShdw blurRad="254000" dist="139700" dir="2700000" algn="tl" rotWithShape="0">
              <a:srgbClr val="333333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96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1E615-1D33-511A-9D8C-2524FC6924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690C8-B626-274D-8FA3-63299A4ABD7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AF30CD-F01A-E84C-874C-55E8E7493A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5698"/>
          </a:xfrm>
          <a:prstGeom prst="rect">
            <a:avLst/>
          </a:prstGeom>
        </p:spPr>
        <p:txBody>
          <a:bodyPr lIns="640080" tIns="274320" rIns="91440" bIns="9144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9pPr>
          </a:lstStyle>
          <a:p>
            <a:r>
              <a:rPr lang="en-US" kern="0">
                <a:solidFill>
                  <a:srgbClr val="F0E5CD"/>
                </a:solidFill>
                <a:latin typeface="Arial"/>
                <a:cs typeface="Arial"/>
              </a:rPr>
              <a:t>2024 DHS Homeland Threat Assessment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10E39-54ED-A392-BBE8-788FDFF00ABC}"/>
              </a:ext>
            </a:extLst>
          </p:cNvPr>
          <p:cNvSpPr txBox="1"/>
          <p:nvPr/>
        </p:nvSpPr>
        <p:spPr>
          <a:xfrm>
            <a:off x="520262" y="1651218"/>
            <a:ext cx="7091923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>
              <a:defRPr/>
            </a:pPr>
            <a:r>
              <a:rPr lang="en-US">
                <a:solidFill>
                  <a:srgbClr val="002B47"/>
                </a:solidFill>
                <a:latin typeface="Franklin Gothic Medium" panose="020B0603020102020204" pitchFamily="34" charset="0"/>
                <a:cs typeface="Arial"/>
              </a:rPr>
              <a:t>Threat Actors Likely to Converge on 2024 Elections</a:t>
            </a:r>
          </a:p>
          <a:p>
            <a:pPr marL="0" lvl="1">
              <a:defRPr/>
            </a:pPr>
            <a:endParaRPr lang="en-US" b="1">
              <a:solidFill>
                <a:schemeClr val="bg2"/>
              </a:solidFill>
              <a:cs typeface="Arial"/>
            </a:endParaRPr>
          </a:p>
          <a:p>
            <a:pPr marL="342900" lvl="1" indent="-342900">
              <a:buClr>
                <a:srgbClr val="B0B1B3"/>
              </a:buClr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schemeClr val="bg2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“We expect the 2024 election cycle will be a key event for possible violence and influence targeting election infrastructure, processes, and personnel.”</a:t>
            </a:r>
          </a:p>
          <a:p>
            <a:pPr marL="342900" lvl="1" indent="-342900">
              <a:buClr>
                <a:srgbClr val="B0B1B3"/>
              </a:buClr>
              <a:buFont typeface="Wingdings" panose="05000000000000000000" pitchFamily="2" charset="2"/>
              <a:buChar char="§"/>
              <a:defRPr/>
            </a:pPr>
            <a:endParaRPr lang="en-US">
              <a:solidFill>
                <a:schemeClr val="bg2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B0B1B3"/>
              </a:buClr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schemeClr val="bg2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“Our electoral processes remain an attractive target for many adversaries, and we expect many of them will seek to influence or interfere with the 2024 election.”</a:t>
            </a:r>
          </a:p>
          <a:p>
            <a:pPr marL="342900" lvl="1" indent="-342900">
              <a:buClr>
                <a:srgbClr val="B0B1B3"/>
              </a:buClr>
              <a:buFont typeface="Wingdings" panose="05000000000000000000" pitchFamily="2" charset="2"/>
              <a:buChar char="§"/>
              <a:defRPr/>
            </a:pPr>
            <a:endParaRPr lang="en-US">
              <a:solidFill>
                <a:schemeClr val="bg2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00" lvl="1" indent="-342900">
              <a:buClr>
                <a:srgbClr val="B0B1B3"/>
              </a:buClr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schemeClr val="bg2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“Some DVEs may attempt to disrupt civic and democratic processes, mobilized by their perceptions of the upcoming election cycle.” </a:t>
            </a:r>
          </a:p>
          <a:p>
            <a:pPr>
              <a:defRPr/>
            </a:pPr>
            <a:endParaRPr lang="en-US" sz="1600">
              <a:solidFill>
                <a:srgbClr val="FFFFFF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3BEC4-6BFE-3091-3FDB-8108E1E06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538" y="1651218"/>
            <a:ext cx="2743200" cy="3555564"/>
          </a:xfrm>
          <a:prstGeom prst="rect">
            <a:avLst/>
          </a:prstGeom>
          <a:ln w="28575">
            <a:solidFill>
              <a:srgbClr val="000063"/>
            </a:solidFill>
          </a:ln>
          <a:effectLst>
            <a:outerShdw blurRad="254000" dist="139700" dir="2700000" algn="tl" rotWithShape="0">
              <a:srgbClr val="333333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652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111CA8-B9FB-E936-E2C6-8FE0A5A82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690C8-B626-274D-8FA3-63299A4ABD7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54CDEB-2B4B-4223-5E72-6DE0F940CD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1820"/>
          </a:xfrm>
          <a:prstGeom prst="rect">
            <a:avLst/>
          </a:prstGeom>
        </p:spPr>
        <p:txBody>
          <a:bodyPr lIns="640080" tIns="274320" rIns="91440" bIns="9144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63"/>
                </a:solidFill>
                <a:latin typeface="Times New Roman" pitchFamily="18" charset="0"/>
              </a:defRPr>
            </a:lvl9pPr>
          </a:lstStyle>
          <a:p>
            <a:pPr>
              <a:tabLst>
                <a:tab pos="57150" algn="l"/>
              </a:tabLst>
            </a:pPr>
            <a:r>
              <a:rPr lang="en-US" kern="0">
                <a:solidFill>
                  <a:srgbClr val="F0E5CD"/>
                </a:solidFill>
                <a:latin typeface="+mn-lt"/>
                <a:cs typeface="Arial"/>
              </a:rPr>
              <a:t>Risks to Election Infrastructure</a:t>
            </a:r>
            <a:endParaRPr lang="en-US" kern="0">
              <a:solidFill>
                <a:srgbClr val="F0E5CD"/>
              </a:solidFill>
              <a:latin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85036B-DF7B-13EE-B01C-0105DFE55261}"/>
              </a:ext>
            </a:extLst>
          </p:cNvPr>
          <p:cNvGrpSpPr/>
          <p:nvPr/>
        </p:nvGrpSpPr>
        <p:grpSpPr>
          <a:xfrm>
            <a:off x="0" y="3266750"/>
            <a:ext cx="12192000" cy="1445377"/>
            <a:chOff x="0" y="2706312"/>
            <a:chExt cx="12192000" cy="14453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879F13-FEA7-5617-C518-4665272FBCF5}"/>
                </a:ext>
              </a:extLst>
            </p:cNvPr>
            <p:cNvSpPr txBox="1"/>
            <p:nvPr/>
          </p:nvSpPr>
          <p:spPr>
            <a:xfrm>
              <a:off x="0" y="2706312"/>
              <a:ext cx="12192000" cy="1445377"/>
            </a:xfrm>
            <a:prstGeom prst="rect">
              <a:avLst/>
            </a:prstGeom>
            <a:solidFill>
              <a:srgbClr val="073150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6B580403-2E54-5459-31F3-C7CE14079AAD}"/>
                </a:ext>
              </a:extLst>
            </p:cNvPr>
            <p:cNvSpPr txBox="1">
              <a:spLocks/>
            </p:cNvSpPr>
            <p:nvPr/>
          </p:nvSpPr>
          <p:spPr>
            <a:xfrm>
              <a:off x="8109277" y="2892733"/>
              <a:ext cx="3473122" cy="1072532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33363" indent="-233363" algn="l" rtl="0" eaLnBrk="1" fontAlgn="base" hangingPunct="1">
                <a:spcBef>
                  <a:spcPct val="6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200">
                  <a:solidFill>
                    <a:srgbClr val="5A5B5D"/>
                  </a:solidFill>
                  <a:latin typeface="+mn-lt"/>
                  <a:ea typeface="+mn-ea"/>
                  <a:cs typeface="+mn-cs"/>
                </a:defRPr>
              </a:lvl1pPr>
              <a:lvl2pPr marL="571500" indent="-223838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5A5B5D"/>
                  </a:solidFill>
                  <a:latin typeface="+mn-lt"/>
                </a:defRPr>
              </a:lvl2pPr>
              <a:lvl3pPr marL="909638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800">
                  <a:solidFill>
                    <a:srgbClr val="5A5B5D"/>
                  </a:solidFill>
                  <a:latin typeface="+mn-lt"/>
                </a:defRPr>
              </a:lvl3pPr>
              <a:lvl4pPr marL="1258888" indent="-231775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600">
                  <a:solidFill>
                    <a:srgbClr val="5A5B5D"/>
                  </a:solidFill>
                  <a:latin typeface="+mn-lt"/>
                </a:defRPr>
              </a:lvl4pPr>
              <a:lvl5pPr marL="15986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400">
                  <a:solidFill>
                    <a:srgbClr val="5A5B5D"/>
                  </a:solidFill>
                  <a:latin typeface="+mn-lt"/>
                </a:defRPr>
              </a:lvl5pPr>
              <a:lvl6pPr marL="20558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6pPr>
              <a:lvl7pPr marL="25130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7pPr>
              <a:lvl8pPr marL="29702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8pPr>
              <a:lvl9pPr marL="34274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9pPr>
            </a:lstStyle>
            <a:p>
              <a:pPr marL="233045" indent="-233045">
                <a:buClr>
                  <a:srgbClr val="F5F0E6"/>
                </a:buClr>
              </a:pPr>
              <a:r>
                <a:rPr lang="en-US" sz="2000" kern="0">
                  <a:solidFill>
                    <a:srgbClr val="F5F0E6"/>
                  </a:solidFill>
                  <a:latin typeface="Franklin Gothic"/>
                  <a:cs typeface="Arial"/>
                </a:rPr>
                <a:t>Hack and Leak</a:t>
              </a:r>
            </a:p>
            <a:p>
              <a:pPr marL="233045" indent="-233045">
                <a:buClr>
                  <a:srgbClr val="F5F0E6"/>
                </a:buClr>
              </a:pPr>
              <a:r>
                <a:rPr lang="en-US" sz="2000" kern="0">
                  <a:solidFill>
                    <a:srgbClr val="F5F0E6"/>
                  </a:solidFill>
                  <a:latin typeface="Franklin Gothic"/>
                  <a:cs typeface="Arial"/>
                </a:rPr>
                <a:t>DDoS</a:t>
              </a:r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2660E0AF-D29E-C1A2-C9EC-442CA64DA308}"/>
                </a:ext>
              </a:extLst>
            </p:cNvPr>
            <p:cNvSpPr txBox="1">
              <a:spLocks/>
            </p:cNvSpPr>
            <p:nvPr/>
          </p:nvSpPr>
          <p:spPr>
            <a:xfrm>
              <a:off x="3860312" y="2892734"/>
              <a:ext cx="3473122" cy="1072532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33363" indent="-233363" algn="l" rtl="0" eaLnBrk="1" fontAlgn="base" hangingPunct="1">
                <a:spcBef>
                  <a:spcPct val="6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200">
                  <a:solidFill>
                    <a:srgbClr val="5A5B5D"/>
                  </a:solidFill>
                  <a:latin typeface="+mn-lt"/>
                  <a:ea typeface="+mn-ea"/>
                  <a:cs typeface="+mn-cs"/>
                </a:defRPr>
              </a:lvl1pPr>
              <a:lvl2pPr marL="571500" indent="-223838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5A5B5D"/>
                  </a:solidFill>
                  <a:latin typeface="+mn-lt"/>
                </a:defRPr>
              </a:lvl2pPr>
              <a:lvl3pPr marL="909638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800">
                  <a:solidFill>
                    <a:srgbClr val="5A5B5D"/>
                  </a:solidFill>
                  <a:latin typeface="+mn-lt"/>
                </a:defRPr>
              </a:lvl3pPr>
              <a:lvl4pPr marL="1258888" indent="-231775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600">
                  <a:solidFill>
                    <a:srgbClr val="5A5B5D"/>
                  </a:solidFill>
                  <a:latin typeface="+mn-lt"/>
                </a:defRPr>
              </a:lvl4pPr>
              <a:lvl5pPr marL="15986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400">
                  <a:solidFill>
                    <a:srgbClr val="5A5B5D"/>
                  </a:solidFill>
                  <a:latin typeface="+mn-lt"/>
                </a:defRPr>
              </a:lvl5pPr>
              <a:lvl6pPr marL="20558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6pPr>
              <a:lvl7pPr marL="25130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7pPr>
              <a:lvl8pPr marL="29702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8pPr>
              <a:lvl9pPr marL="34274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9pPr>
            </a:lstStyle>
            <a:p>
              <a:pPr indent="-223520">
                <a:buClr>
                  <a:srgbClr val="F5F0E6"/>
                </a:buClr>
              </a:pPr>
              <a:r>
                <a:rPr lang="en-US" sz="2000" kern="0">
                  <a:solidFill>
                    <a:srgbClr val="F5F0E6"/>
                  </a:solidFill>
                  <a:latin typeface="Franklin Gothic"/>
                  <a:cs typeface="Arial"/>
                </a:rPr>
                <a:t>Doxing</a:t>
              </a:r>
            </a:p>
            <a:p>
              <a:pPr marL="233045" indent="-233045">
                <a:buClr>
                  <a:srgbClr val="F5F0E6"/>
                </a:buClr>
              </a:pPr>
              <a:r>
                <a:rPr lang="en-US" sz="2000" kern="0">
                  <a:solidFill>
                    <a:srgbClr val="F5F0E6"/>
                  </a:solidFill>
                  <a:latin typeface="Franklin Gothic"/>
                  <a:cs typeface="Arial"/>
                </a:rPr>
                <a:t>Ransomware</a:t>
              </a:r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5EC6037B-65E9-7141-EB41-673349B29C00}"/>
                </a:ext>
              </a:extLst>
            </p:cNvPr>
            <p:cNvSpPr txBox="1">
              <a:spLocks/>
            </p:cNvSpPr>
            <p:nvPr/>
          </p:nvSpPr>
          <p:spPr>
            <a:xfrm>
              <a:off x="609601" y="3087230"/>
              <a:ext cx="2644876" cy="678426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33363" indent="-233363" algn="l" rtl="0" eaLnBrk="1" fontAlgn="base" hangingPunct="1">
                <a:spcBef>
                  <a:spcPct val="6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200">
                  <a:solidFill>
                    <a:srgbClr val="5A5B5D"/>
                  </a:solidFill>
                  <a:latin typeface="+mn-lt"/>
                  <a:ea typeface="+mn-ea"/>
                  <a:cs typeface="+mn-cs"/>
                </a:defRPr>
              </a:lvl1pPr>
              <a:lvl2pPr marL="571500" indent="-223838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5A5B5D"/>
                  </a:solidFill>
                  <a:latin typeface="+mn-lt"/>
                </a:defRPr>
              </a:lvl2pPr>
              <a:lvl3pPr marL="909638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800">
                  <a:solidFill>
                    <a:srgbClr val="5A5B5D"/>
                  </a:solidFill>
                  <a:latin typeface="+mn-lt"/>
                </a:defRPr>
              </a:lvl3pPr>
              <a:lvl4pPr marL="1258888" indent="-231775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600">
                  <a:solidFill>
                    <a:srgbClr val="5A5B5D"/>
                  </a:solidFill>
                  <a:latin typeface="+mn-lt"/>
                </a:defRPr>
              </a:lvl4pPr>
              <a:lvl5pPr marL="15986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400">
                  <a:solidFill>
                    <a:srgbClr val="5A5B5D"/>
                  </a:solidFill>
                  <a:latin typeface="+mn-lt"/>
                </a:defRPr>
              </a:lvl5pPr>
              <a:lvl6pPr marL="20558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6pPr>
              <a:lvl7pPr marL="25130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7pPr>
              <a:lvl8pPr marL="29702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8pPr>
              <a:lvl9pPr marL="34274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9pPr>
            </a:lstStyle>
            <a:p>
              <a:pPr marL="0" indent="0" algn="r">
                <a:buNone/>
              </a:pPr>
              <a:r>
                <a:rPr lang="en-US" sz="3200" kern="0">
                  <a:solidFill>
                    <a:srgbClr val="F5F0E6"/>
                  </a:solidFill>
                  <a:latin typeface="Franklin Gothic Demi" panose="020B0703020102020204" pitchFamily="34" charset="0"/>
                  <a:ea typeface="+mn-lt"/>
                  <a:cs typeface="+mn-lt"/>
                </a:rPr>
                <a:t>CYBER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B2BF32-D309-EDC6-20B2-3D7456BCE5BD}"/>
              </a:ext>
            </a:extLst>
          </p:cNvPr>
          <p:cNvGrpSpPr/>
          <p:nvPr/>
        </p:nvGrpSpPr>
        <p:grpSpPr>
          <a:xfrm>
            <a:off x="609601" y="1387126"/>
            <a:ext cx="10972798" cy="1538033"/>
            <a:chOff x="609601" y="1347798"/>
            <a:chExt cx="10972798" cy="1538033"/>
          </a:xfrm>
        </p:grpSpPr>
        <p:sp>
          <p:nvSpPr>
            <p:cNvPr id="5" name="Content Placeholder 1">
              <a:extLst>
                <a:ext uri="{FF2B5EF4-FFF2-40B4-BE49-F238E27FC236}">
                  <a16:creationId xmlns:a16="http://schemas.microsoft.com/office/drawing/2014/main" id="{96BA050B-6007-F68C-80C7-5248027B475F}"/>
                </a:ext>
              </a:extLst>
            </p:cNvPr>
            <p:cNvSpPr txBox="1">
              <a:spLocks/>
            </p:cNvSpPr>
            <p:nvPr/>
          </p:nvSpPr>
          <p:spPr>
            <a:xfrm>
              <a:off x="609601" y="1825901"/>
              <a:ext cx="2644876" cy="678426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33363" indent="-233363" algn="l" rtl="0" eaLnBrk="1" fontAlgn="base" hangingPunct="1">
                <a:spcBef>
                  <a:spcPct val="6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200">
                  <a:solidFill>
                    <a:srgbClr val="5A5B5D"/>
                  </a:solidFill>
                  <a:latin typeface="+mn-lt"/>
                  <a:ea typeface="+mn-ea"/>
                  <a:cs typeface="+mn-cs"/>
                </a:defRPr>
              </a:lvl1pPr>
              <a:lvl2pPr marL="571500" indent="-223838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5A5B5D"/>
                  </a:solidFill>
                  <a:latin typeface="+mn-lt"/>
                </a:defRPr>
              </a:lvl2pPr>
              <a:lvl3pPr marL="909638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800">
                  <a:solidFill>
                    <a:srgbClr val="5A5B5D"/>
                  </a:solidFill>
                  <a:latin typeface="+mn-lt"/>
                </a:defRPr>
              </a:lvl3pPr>
              <a:lvl4pPr marL="1258888" indent="-231775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600">
                  <a:solidFill>
                    <a:srgbClr val="5A5B5D"/>
                  </a:solidFill>
                  <a:latin typeface="+mn-lt"/>
                </a:defRPr>
              </a:lvl4pPr>
              <a:lvl5pPr marL="15986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400">
                  <a:solidFill>
                    <a:srgbClr val="5A5B5D"/>
                  </a:solidFill>
                  <a:latin typeface="+mn-lt"/>
                </a:defRPr>
              </a:lvl5pPr>
              <a:lvl6pPr marL="20558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6pPr>
              <a:lvl7pPr marL="25130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7pPr>
              <a:lvl8pPr marL="29702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8pPr>
              <a:lvl9pPr marL="34274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9pPr>
            </a:lstStyle>
            <a:p>
              <a:pPr marL="0" indent="0" algn="r">
                <a:buFont typeface="Wingdings" pitchFamily="2" charset="2"/>
                <a:buNone/>
              </a:pPr>
              <a:r>
                <a:rPr lang="en-US" sz="3200" kern="0">
                  <a:solidFill>
                    <a:srgbClr val="002B47"/>
                  </a:solidFill>
                  <a:latin typeface="Franklin Gothic Demi" panose="020B0703020102020204" pitchFamily="34" charset="0"/>
                  <a:ea typeface="+mn-lt"/>
                  <a:cs typeface="+mn-lt"/>
                </a:rPr>
                <a:t>PHYSICAL</a:t>
              </a:r>
            </a:p>
          </p:txBody>
        </p:sp>
        <p:sp>
          <p:nvSpPr>
            <p:cNvPr id="13" name="Content Placeholder 1">
              <a:extLst>
                <a:ext uri="{FF2B5EF4-FFF2-40B4-BE49-F238E27FC236}">
                  <a16:creationId xmlns:a16="http://schemas.microsoft.com/office/drawing/2014/main" id="{7060B783-2D1C-8969-B254-1EA62128AFEA}"/>
                </a:ext>
              </a:extLst>
            </p:cNvPr>
            <p:cNvSpPr txBox="1">
              <a:spLocks/>
            </p:cNvSpPr>
            <p:nvPr/>
          </p:nvSpPr>
          <p:spPr>
            <a:xfrm>
              <a:off x="8109277" y="1347798"/>
              <a:ext cx="3473122" cy="1072532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33363" indent="-233363" algn="l" rtl="0" eaLnBrk="1" fontAlgn="base" hangingPunct="1">
                <a:spcBef>
                  <a:spcPct val="6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200">
                  <a:solidFill>
                    <a:srgbClr val="5A5B5D"/>
                  </a:solidFill>
                  <a:latin typeface="+mn-lt"/>
                  <a:ea typeface="+mn-ea"/>
                  <a:cs typeface="+mn-cs"/>
                </a:defRPr>
              </a:lvl1pPr>
              <a:lvl2pPr marL="571500" indent="-223838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5A5B5D"/>
                  </a:solidFill>
                  <a:latin typeface="+mn-lt"/>
                </a:defRPr>
              </a:lvl2pPr>
              <a:lvl3pPr marL="909638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800">
                  <a:solidFill>
                    <a:srgbClr val="5A5B5D"/>
                  </a:solidFill>
                  <a:latin typeface="+mn-lt"/>
                </a:defRPr>
              </a:lvl3pPr>
              <a:lvl4pPr marL="1258888" indent="-231775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600">
                  <a:solidFill>
                    <a:srgbClr val="5A5B5D"/>
                  </a:solidFill>
                  <a:latin typeface="+mn-lt"/>
                </a:defRPr>
              </a:lvl4pPr>
              <a:lvl5pPr marL="15986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400">
                  <a:solidFill>
                    <a:srgbClr val="5A5B5D"/>
                  </a:solidFill>
                  <a:latin typeface="+mn-lt"/>
                </a:defRPr>
              </a:lvl5pPr>
              <a:lvl6pPr marL="20558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6pPr>
              <a:lvl7pPr marL="25130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7pPr>
              <a:lvl8pPr marL="29702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8pPr>
              <a:lvl9pPr marL="34274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9pPr>
            </a:lstStyle>
            <a:p>
              <a:pPr marL="233045" indent="-233045"/>
              <a:r>
                <a:rPr lang="en-US" sz="2000" kern="0">
                  <a:solidFill>
                    <a:schemeClr val="bg2"/>
                  </a:solidFill>
                  <a:latin typeface="Franklin Gothic"/>
                  <a:cs typeface="Arial"/>
                </a:rPr>
                <a:t>Insider Threats</a:t>
              </a:r>
              <a:endParaRPr lang="en-US" sz="2000" kern="0">
                <a:solidFill>
                  <a:schemeClr val="bg2"/>
                </a:solidFill>
                <a:latin typeface="Franklin Gothic"/>
              </a:endParaRPr>
            </a:p>
            <a:p>
              <a:pPr marL="233045" indent="-233045"/>
              <a:r>
                <a:rPr lang="en-US" sz="2000" kern="0">
                  <a:solidFill>
                    <a:schemeClr val="bg2"/>
                  </a:solidFill>
                  <a:latin typeface="Franklin Gothic"/>
                  <a:cs typeface="Arial"/>
                </a:rPr>
                <a:t>Bomb Threats</a:t>
              </a:r>
            </a:p>
          </p:txBody>
        </p:sp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25AAE208-D160-FB9F-FCE6-9EA1C3862B21}"/>
                </a:ext>
              </a:extLst>
            </p:cNvPr>
            <p:cNvSpPr txBox="1">
              <a:spLocks/>
            </p:cNvSpPr>
            <p:nvPr/>
          </p:nvSpPr>
          <p:spPr>
            <a:xfrm>
              <a:off x="3860312" y="1347798"/>
              <a:ext cx="3473122" cy="1538033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33363" indent="-233363" algn="l" rtl="0" eaLnBrk="1" fontAlgn="base" hangingPunct="1">
                <a:spcBef>
                  <a:spcPct val="6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200">
                  <a:solidFill>
                    <a:srgbClr val="5A5B5D"/>
                  </a:solidFill>
                  <a:latin typeface="+mn-lt"/>
                  <a:ea typeface="+mn-ea"/>
                  <a:cs typeface="+mn-cs"/>
                </a:defRPr>
              </a:lvl1pPr>
              <a:lvl2pPr marL="571500" indent="-223838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5A5B5D"/>
                  </a:solidFill>
                  <a:latin typeface="+mn-lt"/>
                </a:defRPr>
              </a:lvl2pPr>
              <a:lvl3pPr marL="909638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800">
                  <a:solidFill>
                    <a:srgbClr val="5A5B5D"/>
                  </a:solidFill>
                  <a:latin typeface="+mn-lt"/>
                </a:defRPr>
              </a:lvl3pPr>
              <a:lvl4pPr marL="1258888" indent="-231775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600">
                  <a:solidFill>
                    <a:srgbClr val="5A5B5D"/>
                  </a:solidFill>
                  <a:latin typeface="+mn-lt"/>
                </a:defRPr>
              </a:lvl4pPr>
              <a:lvl5pPr marL="15986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400">
                  <a:solidFill>
                    <a:srgbClr val="5A5B5D"/>
                  </a:solidFill>
                  <a:latin typeface="+mn-lt"/>
                </a:defRPr>
              </a:lvl5pPr>
              <a:lvl6pPr marL="20558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6pPr>
              <a:lvl7pPr marL="25130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7pPr>
              <a:lvl8pPr marL="29702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8pPr>
              <a:lvl9pPr marL="34274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9pPr>
            </a:lstStyle>
            <a:p>
              <a:pPr marL="231775" indent="-231775"/>
              <a:r>
                <a:rPr lang="en-US" sz="2000" kern="0">
                  <a:solidFill>
                    <a:schemeClr val="bg2"/>
                  </a:solidFill>
                  <a:latin typeface="Franklin Gothic"/>
                  <a:ea typeface="+mn-lt"/>
                  <a:cs typeface="+mn-lt"/>
                </a:rPr>
                <a:t>Violence and Harassment</a:t>
              </a:r>
              <a:endParaRPr lang="en-US" sz="2000" kern="0">
                <a:solidFill>
                  <a:schemeClr val="bg2"/>
                </a:solidFill>
                <a:latin typeface="Franklin Gothic"/>
                <a:cs typeface="Arial"/>
              </a:endParaRPr>
            </a:p>
            <a:p>
              <a:pPr indent="-223520"/>
              <a:r>
                <a:rPr lang="en-US" sz="2000" kern="0">
                  <a:solidFill>
                    <a:schemeClr val="bg2"/>
                  </a:solidFill>
                  <a:latin typeface="Franklin Gothic"/>
                  <a:cs typeface="Arial"/>
                </a:rPr>
                <a:t>Swatting	</a:t>
              </a:r>
              <a:endParaRPr lang="en-US" sz="2400" kern="0">
                <a:solidFill>
                  <a:schemeClr val="bg2"/>
                </a:solidFill>
                <a:latin typeface="Franklin Gothic"/>
                <a:cs typeface="Arial"/>
              </a:endParaRPr>
            </a:p>
            <a:p>
              <a:pPr marL="233045" indent="-233045"/>
              <a:r>
                <a:rPr lang="en-US" sz="2000" kern="0">
                  <a:solidFill>
                    <a:schemeClr val="bg2"/>
                  </a:solidFill>
                  <a:latin typeface="Franklin Gothic"/>
                  <a:cs typeface="Arial"/>
                </a:rPr>
                <a:t>Hazardous Materials Distributed through the Mail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781FA9-EA97-BAD4-7EBA-B993DA8E5305}"/>
              </a:ext>
            </a:extLst>
          </p:cNvPr>
          <p:cNvGrpSpPr/>
          <p:nvPr/>
        </p:nvGrpSpPr>
        <p:grpSpPr>
          <a:xfrm>
            <a:off x="502418" y="4996516"/>
            <a:ext cx="11079981" cy="1072533"/>
            <a:chOff x="502418" y="4436078"/>
            <a:chExt cx="11079981" cy="1072533"/>
          </a:xfrm>
        </p:grpSpPr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D140E359-7E4C-64CD-DFD1-885016B07105}"/>
                </a:ext>
              </a:extLst>
            </p:cNvPr>
            <p:cNvSpPr txBox="1">
              <a:spLocks/>
            </p:cNvSpPr>
            <p:nvPr/>
          </p:nvSpPr>
          <p:spPr>
            <a:xfrm>
              <a:off x="502418" y="4532607"/>
              <a:ext cx="2752059" cy="678426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33363" indent="-233363" algn="l" rtl="0" eaLnBrk="1" fontAlgn="base" hangingPunct="1">
                <a:spcBef>
                  <a:spcPct val="6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200">
                  <a:solidFill>
                    <a:srgbClr val="5A5B5D"/>
                  </a:solidFill>
                  <a:latin typeface="+mn-lt"/>
                  <a:ea typeface="+mn-ea"/>
                  <a:cs typeface="+mn-cs"/>
                </a:defRPr>
              </a:lvl1pPr>
              <a:lvl2pPr marL="571500" indent="-223838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5A5B5D"/>
                  </a:solidFill>
                  <a:latin typeface="+mn-lt"/>
                </a:defRPr>
              </a:lvl2pPr>
              <a:lvl3pPr marL="909638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800">
                  <a:solidFill>
                    <a:srgbClr val="5A5B5D"/>
                  </a:solidFill>
                  <a:latin typeface="+mn-lt"/>
                </a:defRPr>
              </a:lvl3pPr>
              <a:lvl4pPr marL="1258888" indent="-231775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600">
                  <a:solidFill>
                    <a:srgbClr val="5A5B5D"/>
                  </a:solidFill>
                  <a:latin typeface="+mn-lt"/>
                </a:defRPr>
              </a:lvl4pPr>
              <a:lvl5pPr marL="15986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400">
                  <a:solidFill>
                    <a:srgbClr val="5A5B5D"/>
                  </a:solidFill>
                  <a:latin typeface="+mn-lt"/>
                </a:defRPr>
              </a:lvl5pPr>
              <a:lvl6pPr marL="20558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6pPr>
              <a:lvl7pPr marL="25130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7pPr>
              <a:lvl8pPr marL="29702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8pPr>
              <a:lvl9pPr marL="34274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9pPr>
            </a:lstStyle>
            <a:p>
              <a:pPr marL="0" indent="0" algn="r">
                <a:buFont typeface="Wingdings" pitchFamily="2" charset="2"/>
                <a:buNone/>
              </a:pPr>
              <a:r>
                <a:rPr lang="en-US" sz="3200" kern="0">
                  <a:solidFill>
                    <a:srgbClr val="002B47"/>
                  </a:solidFill>
                  <a:latin typeface="Franklin Gothic Demi" panose="020B0703020102020204" pitchFamily="34" charset="0"/>
                  <a:ea typeface="+mn-lt"/>
                  <a:cs typeface="+mn-lt"/>
                </a:rPr>
                <a:t>OPERATIONAL</a:t>
              </a:r>
            </a:p>
          </p:txBody>
        </p:sp>
        <p:sp>
          <p:nvSpPr>
            <p:cNvPr id="15" name="Content Placeholder 1">
              <a:extLst>
                <a:ext uri="{FF2B5EF4-FFF2-40B4-BE49-F238E27FC236}">
                  <a16:creationId xmlns:a16="http://schemas.microsoft.com/office/drawing/2014/main" id="{70AFEA02-91BF-7DDB-37B5-DE749C3F8570}"/>
                </a:ext>
              </a:extLst>
            </p:cNvPr>
            <p:cNvSpPr txBox="1">
              <a:spLocks/>
            </p:cNvSpPr>
            <p:nvPr/>
          </p:nvSpPr>
          <p:spPr>
            <a:xfrm>
              <a:off x="8109277" y="4436078"/>
              <a:ext cx="3473122" cy="1072532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33363" indent="-233363" algn="l" rtl="0" eaLnBrk="1" fontAlgn="base" hangingPunct="1">
                <a:spcBef>
                  <a:spcPct val="6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200">
                  <a:solidFill>
                    <a:srgbClr val="5A5B5D"/>
                  </a:solidFill>
                  <a:latin typeface="+mn-lt"/>
                  <a:ea typeface="+mn-ea"/>
                  <a:cs typeface="+mn-cs"/>
                </a:defRPr>
              </a:lvl1pPr>
              <a:lvl2pPr marL="571500" indent="-223838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5A5B5D"/>
                  </a:solidFill>
                  <a:latin typeface="+mn-lt"/>
                </a:defRPr>
              </a:lvl2pPr>
              <a:lvl3pPr marL="909638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800">
                  <a:solidFill>
                    <a:srgbClr val="5A5B5D"/>
                  </a:solidFill>
                  <a:latin typeface="+mn-lt"/>
                </a:defRPr>
              </a:lvl3pPr>
              <a:lvl4pPr marL="1258888" indent="-231775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600">
                  <a:solidFill>
                    <a:srgbClr val="5A5B5D"/>
                  </a:solidFill>
                  <a:latin typeface="+mn-lt"/>
                </a:defRPr>
              </a:lvl4pPr>
              <a:lvl5pPr marL="15986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400">
                  <a:solidFill>
                    <a:srgbClr val="5A5B5D"/>
                  </a:solidFill>
                  <a:latin typeface="+mn-lt"/>
                </a:defRPr>
              </a:lvl5pPr>
              <a:lvl6pPr marL="20558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6pPr>
              <a:lvl7pPr marL="25130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7pPr>
              <a:lvl8pPr marL="29702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8pPr>
              <a:lvl9pPr marL="34274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9pPr>
            </a:lstStyle>
            <a:p>
              <a:pPr marL="233045" indent="-233045"/>
              <a:r>
                <a:rPr lang="en-US" sz="2000" kern="0">
                  <a:solidFill>
                    <a:schemeClr val="bg2"/>
                  </a:solidFill>
                  <a:latin typeface="Franklin Gothic"/>
                  <a:cs typeface="Arial"/>
                </a:rPr>
                <a:t>Environmental Disruptions</a:t>
              </a:r>
            </a:p>
            <a:p>
              <a:pPr marL="233045" indent="-233045"/>
              <a:endParaRPr lang="en-US" sz="2000" kern="0">
                <a:solidFill>
                  <a:schemeClr val="bg2"/>
                </a:solidFill>
                <a:latin typeface="Franklin Gothic"/>
                <a:cs typeface="Arial"/>
              </a:endParaRPr>
            </a:p>
          </p:txBody>
        </p:sp>
        <p:sp>
          <p:nvSpPr>
            <p:cNvPr id="16" name="Content Placeholder 1">
              <a:extLst>
                <a:ext uri="{FF2B5EF4-FFF2-40B4-BE49-F238E27FC236}">
                  <a16:creationId xmlns:a16="http://schemas.microsoft.com/office/drawing/2014/main" id="{5433B354-8E44-B2CC-51C6-A68DF141FE2A}"/>
                </a:ext>
              </a:extLst>
            </p:cNvPr>
            <p:cNvSpPr txBox="1">
              <a:spLocks/>
            </p:cNvSpPr>
            <p:nvPr/>
          </p:nvSpPr>
          <p:spPr>
            <a:xfrm>
              <a:off x="3860312" y="4436079"/>
              <a:ext cx="3473122" cy="1072532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33363" indent="-233363" algn="l" rtl="0" eaLnBrk="1" fontAlgn="base" hangingPunct="1">
                <a:spcBef>
                  <a:spcPct val="6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200">
                  <a:solidFill>
                    <a:srgbClr val="5A5B5D"/>
                  </a:solidFill>
                  <a:latin typeface="+mn-lt"/>
                  <a:ea typeface="+mn-ea"/>
                  <a:cs typeface="+mn-cs"/>
                </a:defRPr>
              </a:lvl1pPr>
              <a:lvl2pPr marL="571500" indent="-223838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5A5B5D"/>
                  </a:solidFill>
                  <a:latin typeface="+mn-lt"/>
                </a:defRPr>
              </a:lvl2pPr>
              <a:lvl3pPr marL="909638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800">
                  <a:solidFill>
                    <a:srgbClr val="5A5B5D"/>
                  </a:solidFill>
                  <a:latin typeface="+mn-lt"/>
                </a:defRPr>
              </a:lvl3pPr>
              <a:lvl4pPr marL="1258888" indent="-231775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600">
                  <a:solidFill>
                    <a:srgbClr val="5A5B5D"/>
                  </a:solidFill>
                  <a:latin typeface="+mn-lt"/>
                </a:defRPr>
              </a:lvl4pPr>
              <a:lvl5pPr marL="15986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1400">
                  <a:solidFill>
                    <a:srgbClr val="5A5B5D"/>
                  </a:solidFill>
                  <a:latin typeface="+mn-lt"/>
                </a:defRPr>
              </a:lvl5pPr>
              <a:lvl6pPr marL="20558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6pPr>
              <a:lvl7pPr marL="25130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7pPr>
              <a:lvl8pPr marL="29702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8pPr>
              <a:lvl9pPr marL="3427413" indent="-2222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B0B1B3"/>
                </a:buClr>
                <a:buFont typeface="Wingdings" pitchFamily="2" charset="2"/>
                <a:buChar char="§"/>
                <a:defRPr sz="2000">
                  <a:solidFill>
                    <a:srgbClr val="EFF7FF"/>
                  </a:solidFill>
                  <a:latin typeface="+mn-lt"/>
                </a:defRPr>
              </a:lvl9pPr>
            </a:lstStyle>
            <a:p>
              <a:pPr marL="233045" indent="-233045"/>
              <a:r>
                <a:rPr lang="en-US" sz="2000" kern="0">
                  <a:solidFill>
                    <a:schemeClr val="bg2"/>
                  </a:solidFill>
                  <a:latin typeface="Franklin Gothic"/>
                  <a:cs typeface="Arial"/>
                </a:rPr>
                <a:t>High Turnover in Staff</a:t>
              </a:r>
            </a:p>
            <a:p>
              <a:pPr marL="233045" indent="-233045"/>
              <a:r>
                <a:rPr lang="en-US" sz="2000" kern="0">
                  <a:solidFill>
                    <a:schemeClr val="bg2"/>
                  </a:solidFill>
                  <a:latin typeface="Franklin Gothic"/>
                  <a:cs typeface="Arial"/>
                </a:rPr>
                <a:t>Foreign Influence Operations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618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89B5B-0515-EE09-CA80-854A90274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42726D-BD9C-440F-F8C2-6B7BFB21DB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2742" y="1440619"/>
            <a:ext cx="6878425" cy="452654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solidFill>
                  <a:srgbClr val="073150"/>
                </a:solidFill>
                <a:ea typeface="+mn-lt"/>
                <a:cs typeface="+mn-lt"/>
              </a:rPr>
              <a:t>Simple steps election officials can still take to enhance their organization’s security baseline for the 2024 election cycle:</a:t>
            </a:r>
          </a:p>
          <a:p>
            <a:r>
              <a:rPr lang="en-US" sz="1800">
                <a:solidFill>
                  <a:schemeClr val="bg2"/>
                </a:solidFill>
                <a:cs typeface="Arial"/>
              </a:rPr>
              <a:t>Enable Multi-Factor Authentication (MFA)</a:t>
            </a:r>
          </a:p>
          <a:p>
            <a:r>
              <a:rPr lang="en-US" sz="1800">
                <a:solidFill>
                  <a:schemeClr val="bg2"/>
                </a:solidFill>
                <a:cs typeface="Arial"/>
              </a:rPr>
              <a:t>Know and manage your cyber vulnerabilities—Sign up for FREE Cyber Hygiene Services from CISA</a:t>
            </a:r>
          </a:p>
          <a:p>
            <a:r>
              <a:rPr lang="en-US" sz="1800">
                <a:solidFill>
                  <a:schemeClr val="bg2"/>
                </a:solidFill>
                <a:cs typeface="Arial"/>
              </a:rPr>
              <a:t>Request a CISA physical security assessment</a:t>
            </a:r>
          </a:p>
          <a:p>
            <a:r>
              <a:rPr lang="en-US" sz="1800">
                <a:solidFill>
                  <a:schemeClr val="bg2"/>
                </a:solidFill>
                <a:cs typeface="Arial"/>
              </a:rPr>
              <a:t>Transition to a .gov domain</a:t>
            </a:r>
          </a:p>
          <a:p>
            <a:r>
              <a:rPr lang="en-US" sz="1800">
                <a:solidFill>
                  <a:schemeClr val="bg2"/>
                </a:solidFill>
                <a:cs typeface="Arial"/>
              </a:rPr>
              <a:t>Rehearse your incident response plan</a:t>
            </a:r>
          </a:p>
          <a:p>
            <a:r>
              <a:rPr lang="en-US" sz="1800">
                <a:solidFill>
                  <a:schemeClr val="bg2"/>
                </a:solidFill>
                <a:cs typeface="Arial"/>
              </a:rPr>
              <a:t>Join the Election Infrastructure Information Sharing and Analysis Center (EI-ISAC)</a:t>
            </a:r>
          </a:p>
          <a:p>
            <a:pPr marL="233045" indent="-233045"/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78B676-E8BC-61E7-9F8B-D4AC8C3B2AA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44575"/>
          </a:xfrm>
          <a:prstGeom prst="rect">
            <a:avLst/>
          </a:prstGeom>
        </p:spPr>
        <p:txBody>
          <a:bodyPr lIns="640080" tIns="274320" rIns="91440" bIns="91440" anchor="ctr"/>
          <a:lstStyle/>
          <a:p>
            <a:r>
              <a:rPr lang="en-US" sz="4000">
                <a:solidFill>
                  <a:srgbClr val="F0E5CD"/>
                </a:solidFill>
                <a:latin typeface="Arial"/>
                <a:cs typeface="Arial"/>
              </a:rPr>
              <a:t>#PROTECT2024 First Things First</a:t>
            </a:r>
            <a:endParaRPr lang="en-US" sz="4000">
              <a:solidFill>
                <a:srgbClr val="F0E5CD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EDD312-7C34-A0C9-17BA-9C710DD102C3}"/>
              </a:ext>
            </a:extLst>
          </p:cNvPr>
          <p:cNvGrpSpPr/>
          <p:nvPr/>
        </p:nvGrpSpPr>
        <p:grpSpPr>
          <a:xfrm>
            <a:off x="7770084" y="1044575"/>
            <a:ext cx="4421916" cy="5813425"/>
            <a:chOff x="522426" y="1044575"/>
            <a:chExt cx="4421916" cy="5813425"/>
          </a:xfrm>
        </p:grpSpPr>
        <p:pic>
          <p:nvPicPr>
            <p:cNvPr id="2052" name="Picture 4" descr="An illustration of a city with a lock">
              <a:extLst>
                <a:ext uri="{FF2B5EF4-FFF2-40B4-BE49-F238E27FC236}">
                  <a16:creationId xmlns:a16="http://schemas.microsoft.com/office/drawing/2014/main" id="{5D205E67-E5A1-C5CC-8137-A2E93AACF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27" y="2185336"/>
              <a:ext cx="4421915" cy="2487327"/>
            </a:xfrm>
            <a:prstGeom prst="rect">
              <a:avLst/>
            </a:prstGeom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n illustration of a city with a lock">
              <a:extLst>
                <a:ext uri="{FF2B5EF4-FFF2-40B4-BE49-F238E27FC236}">
                  <a16:creationId xmlns:a16="http://schemas.microsoft.com/office/drawing/2014/main" id="{7DA89FBB-C2EF-9472-A01B-6D28973873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41"/>
            <a:stretch/>
          </p:blipFill>
          <p:spPr bwMode="auto">
            <a:xfrm>
              <a:off x="522426" y="4672663"/>
              <a:ext cx="4421915" cy="2185337"/>
            </a:xfrm>
            <a:prstGeom prst="rect">
              <a:avLst/>
            </a:prstGeom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n illustration of a city with a lock">
              <a:extLst>
                <a:ext uri="{FF2B5EF4-FFF2-40B4-BE49-F238E27FC236}">
                  <a16:creationId xmlns:a16="http://schemas.microsoft.com/office/drawing/2014/main" id="{1F2DE828-FC13-7021-18B5-74D732642E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37"/>
            <a:stretch/>
          </p:blipFill>
          <p:spPr bwMode="auto">
            <a:xfrm>
              <a:off x="522426" y="1044575"/>
              <a:ext cx="4421915" cy="1140761"/>
            </a:xfrm>
            <a:prstGeom prst="rect">
              <a:avLst/>
            </a:prstGeom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778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348305-901C-4796-A876-A66620F58AC6}"/>
              </a:ext>
            </a:extLst>
          </p:cNvPr>
          <p:cNvCxnSpPr>
            <a:cxnSpLocks/>
          </p:cNvCxnSpPr>
          <p:nvPr/>
        </p:nvCxnSpPr>
        <p:spPr bwMode="auto">
          <a:xfrm>
            <a:off x="649800" y="1577355"/>
            <a:ext cx="15345" cy="389018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B4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3639-F934-42DD-B438-C137DAB5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940AEF1-D128-4F0E-BE05-5B7E540207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31875"/>
          </a:xfrm>
          <a:prstGeom prst="rect">
            <a:avLst/>
          </a:prstGeom>
        </p:spPr>
        <p:txBody>
          <a:bodyPr anchor="ctr"/>
          <a:lstStyle/>
          <a:p>
            <a:pPr marL="457200"/>
            <a:r>
              <a:rPr lang="en-US" sz="4000">
                <a:solidFill>
                  <a:srgbClr val="F0E5CD"/>
                </a:solidFill>
              </a:rPr>
              <a:t>#Protect Your…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50F87-54E8-485B-8F98-7163B8B56683}"/>
              </a:ext>
            </a:extLst>
          </p:cNvPr>
          <p:cNvSpPr txBox="1"/>
          <p:nvPr/>
        </p:nvSpPr>
        <p:spPr>
          <a:xfrm>
            <a:off x="851057" y="1322172"/>
            <a:ext cx="3457792" cy="438581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315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Email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7315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315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Website</a:t>
            </a: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7315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7315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7315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Network</a:t>
            </a: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7315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7315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7315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Election Systems</a:t>
            </a: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7315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7315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Office</a:t>
            </a: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7315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A5B5D"/>
              </a:buClr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7315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Yourself and Your Staff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CA48F7-C36B-31FA-D7E4-FFCE4FBEA883}"/>
              </a:ext>
            </a:extLst>
          </p:cNvPr>
          <p:cNvGrpSpPr/>
          <p:nvPr/>
        </p:nvGrpSpPr>
        <p:grpSpPr>
          <a:xfrm>
            <a:off x="4562573" y="1399968"/>
            <a:ext cx="7425463" cy="4230224"/>
            <a:chOff x="4341349" y="1398742"/>
            <a:chExt cx="7646687" cy="4356253"/>
          </a:xfrm>
        </p:grpSpPr>
        <p:pic>
          <p:nvPicPr>
            <p:cNvPr id="1030" name="Picture 6" descr="View of hands typing login information on laptop">
              <a:extLst>
                <a:ext uri="{FF2B5EF4-FFF2-40B4-BE49-F238E27FC236}">
                  <a16:creationId xmlns:a16="http://schemas.microsoft.com/office/drawing/2014/main" id="{45AE8DAE-D3F2-7AE4-4D64-6A810F96E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350" y="3628226"/>
              <a:ext cx="3780924" cy="212676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Row of Election Booths">
              <a:extLst>
                <a:ext uri="{FF2B5EF4-FFF2-40B4-BE49-F238E27FC236}">
                  <a16:creationId xmlns:a16="http://schemas.microsoft.com/office/drawing/2014/main" id="{CB644DAE-7DC4-8B4A-64F5-2EB087BD7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349" y="1398742"/>
              <a:ext cx="3780924" cy="212676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View of City Hall building in a small town">
              <a:extLst>
                <a:ext uri="{FF2B5EF4-FFF2-40B4-BE49-F238E27FC236}">
                  <a16:creationId xmlns:a16="http://schemas.microsoft.com/office/drawing/2014/main" id="{D90C8902-3517-04ED-E4D0-D8D7D804F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114" y="1398742"/>
              <a:ext cx="3780922" cy="212676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wo females walking and talking">
              <a:extLst>
                <a:ext uri="{FF2B5EF4-FFF2-40B4-BE49-F238E27FC236}">
                  <a16:creationId xmlns:a16="http://schemas.microsoft.com/office/drawing/2014/main" id="{69644BCD-56C3-A29E-AA40-FDAAF8970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113" y="3628226"/>
              <a:ext cx="3780923" cy="212676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6A66E851-9C69-C11C-D5D7-A06340615619}"/>
              </a:ext>
            </a:extLst>
          </p:cNvPr>
          <p:cNvSpPr/>
          <p:nvPr/>
        </p:nvSpPr>
        <p:spPr bwMode="auto">
          <a:xfrm>
            <a:off x="478576" y="1398709"/>
            <a:ext cx="357792" cy="343628"/>
          </a:xfrm>
          <a:prstGeom prst="ellipse">
            <a:avLst/>
          </a:prstGeom>
          <a:solidFill>
            <a:srgbClr val="073150"/>
          </a:solidFill>
          <a:ln w="38100" cap="flat" cmpd="sng" algn="ctr">
            <a:solidFill>
              <a:srgbClr val="F5F0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67BF86-82F5-E64D-078F-B9D9AC4445F9}"/>
              </a:ext>
            </a:extLst>
          </p:cNvPr>
          <p:cNvGrpSpPr/>
          <p:nvPr/>
        </p:nvGrpSpPr>
        <p:grpSpPr>
          <a:xfrm>
            <a:off x="573475" y="1521865"/>
            <a:ext cx="167995" cy="110980"/>
            <a:chOff x="5949940" y="6074742"/>
            <a:chExt cx="196860" cy="9269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2B35696-1309-91C4-14E2-A84D1EE227D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9950" y="6127750"/>
              <a:ext cx="54924" cy="39688"/>
            </a:xfrm>
            <a:prstGeom prst="line">
              <a:avLst/>
            </a:prstGeom>
            <a:ln w="34925" cap="rnd">
              <a:solidFill>
                <a:srgbClr val="F0E5C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93AF9D9-E348-5353-4C58-4BEB158CDC9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4875" y="6074742"/>
              <a:ext cx="141925" cy="92696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F0E5C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3E9C470C-6BC2-A102-A00E-C5700ABBDA3C}"/>
              </a:ext>
            </a:extLst>
          </p:cNvPr>
          <p:cNvSpPr/>
          <p:nvPr/>
        </p:nvSpPr>
        <p:spPr bwMode="auto">
          <a:xfrm>
            <a:off x="478576" y="2146447"/>
            <a:ext cx="357792" cy="343628"/>
          </a:xfrm>
          <a:prstGeom prst="ellipse">
            <a:avLst/>
          </a:prstGeom>
          <a:solidFill>
            <a:srgbClr val="073150"/>
          </a:solidFill>
          <a:ln w="38100" cap="flat" cmpd="sng" algn="ctr">
            <a:solidFill>
              <a:srgbClr val="F5F0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468C725B-7982-8480-72FE-4678D668209D}"/>
              </a:ext>
            </a:extLst>
          </p:cNvPr>
          <p:cNvGrpSpPr/>
          <p:nvPr/>
        </p:nvGrpSpPr>
        <p:grpSpPr>
          <a:xfrm>
            <a:off x="573475" y="2269603"/>
            <a:ext cx="167995" cy="110980"/>
            <a:chOff x="5949940" y="6074742"/>
            <a:chExt cx="196860" cy="92696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1213828A-9B83-8436-6666-5B872E173E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9950" y="6127750"/>
              <a:ext cx="54924" cy="39688"/>
            </a:xfrm>
            <a:prstGeom prst="line">
              <a:avLst/>
            </a:prstGeom>
            <a:ln w="34925" cap="rnd">
              <a:solidFill>
                <a:srgbClr val="F0E5C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2ECA795C-0E64-EB36-687D-D5589FECC3B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4875" y="6074742"/>
              <a:ext cx="141925" cy="92696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F0E5C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31" name="Oval 1030">
            <a:extLst>
              <a:ext uri="{FF2B5EF4-FFF2-40B4-BE49-F238E27FC236}">
                <a16:creationId xmlns:a16="http://schemas.microsoft.com/office/drawing/2014/main" id="{B8C42558-EB79-827F-D74C-80EDF2C48714}"/>
              </a:ext>
            </a:extLst>
          </p:cNvPr>
          <p:cNvSpPr/>
          <p:nvPr/>
        </p:nvSpPr>
        <p:spPr bwMode="auto">
          <a:xfrm>
            <a:off x="478576" y="2884758"/>
            <a:ext cx="357792" cy="343628"/>
          </a:xfrm>
          <a:prstGeom prst="ellipse">
            <a:avLst/>
          </a:prstGeom>
          <a:solidFill>
            <a:srgbClr val="073150"/>
          </a:solidFill>
          <a:ln w="38100" cap="flat" cmpd="sng" algn="ctr">
            <a:solidFill>
              <a:srgbClr val="F5F0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23F4A8EB-7287-6349-E2E4-61ED4C21C0D3}"/>
              </a:ext>
            </a:extLst>
          </p:cNvPr>
          <p:cNvGrpSpPr/>
          <p:nvPr/>
        </p:nvGrpSpPr>
        <p:grpSpPr>
          <a:xfrm>
            <a:off x="573475" y="3007914"/>
            <a:ext cx="167995" cy="110980"/>
            <a:chOff x="5949940" y="6074742"/>
            <a:chExt cx="196860" cy="92696"/>
          </a:xfrm>
        </p:grpSpPr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A150F083-7890-05A2-6344-AA3CF000E8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9950" y="6127750"/>
              <a:ext cx="54924" cy="39688"/>
            </a:xfrm>
            <a:prstGeom prst="line">
              <a:avLst/>
            </a:prstGeom>
            <a:ln w="34925" cap="rnd">
              <a:solidFill>
                <a:srgbClr val="F0E5C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2ED0A48A-B54F-AB28-A488-51490F3C70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4875" y="6074742"/>
              <a:ext cx="141925" cy="92696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F0E5C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37" name="Oval 1036">
            <a:extLst>
              <a:ext uri="{FF2B5EF4-FFF2-40B4-BE49-F238E27FC236}">
                <a16:creationId xmlns:a16="http://schemas.microsoft.com/office/drawing/2014/main" id="{E27A3DF6-EE27-0140-46FF-83A17BDB7854}"/>
              </a:ext>
            </a:extLst>
          </p:cNvPr>
          <p:cNvSpPr/>
          <p:nvPr/>
        </p:nvSpPr>
        <p:spPr bwMode="auto">
          <a:xfrm>
            <a:off x="478576" y="3679631"/>
            <a:ext cx="357792" cy="343628"/>
          </a:xfrm>
          <a:prstGeom prst="ellipse">
            <a:avLst/>
          </a:prstGeom>
          <a:solidFill>
            <a:srgbClr val="073150"/>
          </a:solidFill>
          <a:ln w="38100" cap="flat" cmpd="sng" algn="ctr">
            <a:solidFill>
              <a:srgbClr val="F5F0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F6A3333-A5BC-89D3-8E33-127EDEE9521B}"/>
              </a:ext>
            </a:extLst>
          </p:cNvPr>
          <p:cNvGrpSpPr/>
          <p:nvPr/>
        </p:nvGrpSpPr>
        <p:grpSpPr>
          <a:xfrm>
            <a:off x="573475" y="3802787"/>
            <a:ext cx="167995" cy="110980"/>
            <a:chOff x="5949940" y="6074742"/>
            <a:chExt cx="196860" cy="92696"/>
          </a:xfrm>
        </p:grpSpPr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C6B74E71-0057-45A2-5640-2BAF01856A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9950" y="6127750"/>
              <a:ext cx="54924" cy="39688"/>
            </a:xfrm>
            <a:prstGeom prst="line">
              <a:avLst/>
            </a:prstGeom>
            <a:ln w="34925" cap="rnd">
              <a:solidFill>
                <a:srgbClr val="F0E5C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AD36FE36-95D0-8BD7-4C71-85FF867F660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4875" y="6074742"/>
              <a:ext cx="141925" cy="92696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F0E5C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42" name="Oval 1041">
            <a:extLst>
              <a:ext uri="{FF2B5EF4-FFF2-40B4-BE49-F238E27FC236}">
                <a16:creationId xmlns:a16="http://schemas.microsoft.com/office/drawing/2014/main" id="{BBC677A5-C624-8727-15F2-F01BD34FD5F8}"/>
              </a:ext>
            </a:extLst>
          </p:cNvPr>
          <p:cNvSpPr/>
          <p:nvPr/>
        </p:nvSpPr>
        <p:spPr bwMode="auto">
          <a:xfrm>
            <a:off x="478576" y="4493358"/>
            <a:ext cx="357792" cy="343628"/>
          </a:xfrm>
          <a:prstGeom prst="ellipse">
            <a:avLst/>
          </a:prstGeom>
          <a:solidFill>
            <a:srgbClr val="073150"/>
          </a:solidFill>
          <a:ln w="38100" cap="flat" cmpd="sng" algn="ctr">
            <a:solidFill>
              <a:srgbClr val="F5F0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92B3646E-DCD9-6420-BC22-AB1986F57AEA}"/>
              </a:ext>
            </a:extLst>
          </p:cNvPr>
          <p:cNvGrpSpPr/>
          <p:nvPr/>
        </p:nvGrpSpPr>
        <p:grpSpPr>
          <a:xfrm>
            <a:off x="573475" y="4616514"/>
            <a:ext cx="167995" cy="110980"/>
            <a:chOff x="5949940" y="6074742"/>
            <a:chExt cx="196860" cy="92696"/>
          </a:xfrm>
        </p:grpSpPr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54E4916E-CA6C-8B8A-1168-690EC12C906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9950" y="6127750"/>
              <a:ext cx="54924" cy="39688"/>
            </a:xfrm>
            <a:prstGeom prst="line">
              <a:avLst/>
            </a:prstGeom>
            <a:ln w="34925" cap="rnd">
              <a:solidFill>
                <a:srgbClr val="F0E5C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971B7E91-18B3-D49F-C293-7FBC6BB6736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4875" y="6074742"/>
              <a:ext cx="141925" cy="92696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F0E5C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47" name="Oval 1046">
            <a:extLst>
              <a:ext uri="{FF2B5EF4-FFF2-40B4-BE49-F238E27FC236}">
                <a16:creationId xmlns:a16="http://schemas.microsoft.com/office/drawing/2014/main" id="{DF52D129-80DD-6136-3B2E-3CC715D9CC06}"/>
              </a:ext>
            </a:extLst>
          </p:cNvPr>
          <p:cNvSpPr/>
          <p:nvPr/>
        </p:nvSpPr>
        <p:spPr bwMode="auto">
          <a:xfrm>
            <a:off x="478576" y="5307087"/>
            <a:ext cx="357792" cy="343628"/>
          </a:xfrm>
          <a:prstGeom prst="ellipse">
            <a:avLst/>
          </a:prstGeom>
          <a:solidFill>
            <a:srgbClr val="073150"/>
          </a:solidFill>
          <a:ln w="38100" cap="flat" cmpd="sng" algn="ctr">
            <a:solidFill>
              <a:srgbClr val="F5F0E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52EA568C-4EF9-3245-B251-E1D9E4B2879C}"/>
              </a:ext>
            </a:extLst>
          </p:cNvPr>
          <p:cNvGrpSpPr/>
          <p:nvPr/>
        </p:nvGrpSpPr>
        <p:grpSpPr>
          <a:xfrm>
            <a:off x="573475" y="5430243"/>
            <a:ext cx="167995" cy="110980"/>
            <a:chOff x="5949940" y="6074742"/>
            <a:chExt cx="196860" cy="92696"/>
          </a:xfrm>
        </p:grpSpPr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B8A0C6E1-93A8-8F05-1C33-A463E78AD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9950" y="6127750"/>
              <a:ext cx="54924" cy="39688"/>
            </a:xfrm>
            <a:prstGeom prst="line">
              <a:avLst/>
            </a:prstGeom>
            <a:ln w="34925" cap="rnd">
              <a:solidFill>
                <a:srgbClr val="F0E5C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E27FAC72-D5AF-69D5-BC22-3974CFCDD53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4875" y="6074742"/>
              <a:ext cx="141925" cy="92696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rgbClr val="F0E5C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9249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338A6B-F9E6-0F41-7CBF-D85542968411}"/>
              </a:ext>
            </a:extLst>
          </p:cNvPr>
          <p:cNvGrpSpPr/>
          <p:nvPr/>
        </p:nvGrpSpPr>
        <p:grpSpPr>
          <a:xfrm>
            <a:off x="0" y="1057275"/>
            <a:ext cx="4791074" cy="5800725"/>
            <a:chOff x="0" y="1057275"/>
            <a:chExt cx="4791074" cy="5800725"/>
          </a:xfrm>
        </p:grpSpPr>
        <p:pic>
          <p:nvPicPr>
            <p:cNvPr id="3" name="Picture 2" descr="A phishing email">
              <a:extLst>
                <a:ext uri="{FF2B5EF4-FFF2-40B4-BE49-F238E27FC236}">
                  <a16:creationId xmlns:a16="http://schemas.microsoft.com/office/drawing/2014/main" id="{BD237812-AF9D-8516-9AEF-8A9DA681F0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98" r="7815"/>
            <a:stretch/>
          </p:blipFill>
          <p:spPr bwMode="auto">
            <a:xfrm>
              <a:off x="0" y="1057275"/>
              <a:ext cx="4791074" cy="579729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34711D-C963-ACB5-58BB-E4A64FE3BC3F}"/>
                </a:ext>
              </a:extLst>
            </p:cNvPr>
            <p:cNvSpPr/>
            <p:nvPr/>
          </p:nvSpPr>
          <p:spPr bwMode="auto">
            <a:xfrm>
              <a:off x="0" y="1057275"/>
              <a:ext cx="4791074" cy="5800725"/>
            </a:xfrm>
            <a:prstGeom prst="rect">
              <a:avLst/>
            </a:prstGeom>
            <a:gradFill>
              <a:gsLst>
                <a:gs pos="0">
                  <a:srgbClr val="002B47">
                    <a:alpha val="0"/>
                  </a:srgbClr>
                </a:gs>
                <a:gs pos="100000">
                  <a:srgbClr val="002B47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3639-F934-42DD-B438-C137DAB5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367E4-E490-5D4C-B162-F1E62EFCCB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940AEF1-D128-4F0E-BE05-5B7E540207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1057275"/>
          </a:xfrm>
          <a:prstGeom prst="rect">
            <a:avLst/>
          </a:prstGeom>
        </p:spPr>
        <p:txBody>
          <a:bodyPr anchor="ctr"/>
          <a:lstStyle/>
          <a:p>
            <a:pPr marL="457200"/>
            <a:r>
              <a:rPr lang="en-US" sz="4000">
                <a:solidFill>
                  <a:srgbClr val="F0E5CD"/>
                </a:solidFill>
              </a:rPr>
              <a:t>Protect Your Email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CBE36-1E0F-8F99-7B10-49C05C997A1A}"/>
              </a:ext>
            </a:extLst>
          </p:cNvPr>
          <p:cNvSpPr txBox="1"/>
          <p:nvPr/>
        </p:nvSpPr>
        <p:spPr>
          <a:xfrm>
            <a:off x="5133976" y="1508567"/>
            <a:ext cx="5642180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B47"/>
                </a:solidFill>
                <a:effectLst/>
                <a:uLnTx/>
                <a:uFillTx/>
                <a:latin typeface="Franklin Gothic Medium"/>
              </a:rPr>
              <a:t>Phishing</a:t>
            </a:r>
          </a:p>
          <a:p>
            <a:pPr marL="171450" lvl="1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Mitigate phishing risks by:</a:t>
            </a:r>
            <a:endParaRPr kumimoji="0" lang="en-US" altLang="en-US" sz="160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 MFA</a:t>
            </a:r>
            <a:endParaRPr lang="en-US" altLang="en-US" sz="16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kern="0">
                <a:solidFill>
                  <a:schemeClr val="bg2"/>
                </a:solidFill>
                <a:latin typeface="Arial"/>
              </a:rPr>
              <a:t>Contacting EI-ISAC to implement endpoint security services (ESS) and malicious domain blocking and reporting (MDBR)</a:t>
            </a:r>
            <a:endParaRPr lang="en-US" altLang="en-US" sz="1600" kern="0">
              <a:solidFill>
                <a:schemeClr val="bg2"/>
              </a:solidFill>
              <a:latin typeface="Arial"/>
              <a:cs typeface="Arial"/>
            </a:endParaRP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Switching to a .gov domain</a:t>
            </a:r>
            <a:endParaRPr lang="en-US" altLang="en-US" sz="16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8650" lvl="2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</a:rPr>
              <a:t>Using CISA phishing mitigation guides and resources:</a:t>
            </a:r>
          </a:p>
          <a:p>
            <a:pPr marL="1085850" lvl="3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</a:rPr>
              <a:t>Phishing Guidance: Stopping the</a:t>
            </a:r>
            <a:r>
              <a:rPr lang="en-US" altLang="en-US" sz="1600" kern="0">
                <a:solidFill>
                  <a:schemeClr val="bg2"/>
                </a:solidFill>
                <a:latin typeface="Arial"/>
              </a:rPr>
              <a:t> Attack Cycle at Phase One </a:t>
            </a:r>
          </a:p>
          <a:p>
            <a:pPr marL="1085850" lvl="3" indent="-171450" defTabSz="1219170">
              <a:spcBef>
                <a:spcPts val="300"/>
              </a:spcBef>
              <a:buClr>
                <a:srgbClr val="5A5B5D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600" kern="0">
                <a:solidFill>
                  <a:schemeClr val="bg2"/>
                </a:solidFill>
                <a:latin typeface="Arial"/>
              </a:rPr>
              <a:t>Phishing Postcard</a:t>
            </a:r>
            <a:endParaRPr lang="en-US" altLang="en-US" sz="16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4930F-D408-00C6-582A-AECC6AB1CE76}"/>
              </a:ext>
            </a:extLst>
          </p:cNvPr>
          <p:cNvSpPr txBox="1"/>
          <p:nvPr/>
        </p:nvSpPr>
        <p:spPr>
          <a:xfrm>
            <a:off x="543584" y="3577165"/>
            <a:ext cx="3738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F0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Threats to Email and How to Protect Against Them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4F0BA-584C-B62D-7800-F8436A6CAB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5675"/>
      </p:ext>
    </p:extLst>
  </p:cSld>
  <p:clrMapOvr>
    <a:masterClrMapping/>
  </p:clrMapOvr>
</p:sld>
</file>

<file path=ppt/theme/theme1.xml><?xml version="1.0" encoding="utf-8"?>
<a:theme xmlns:a="http://schemas.openxmlformats.org/drawingml/2006/main" name="1_CISA Template">
  <a:themeElements>
    <a:clrScheme name="CISA Style Guide">
      <a:dk1>
        <a:sysClr val="windowText" lastClr="000000"/>
      </a:dk1>
      <a:lt1>
        <a:sysClr val="window" lastClr="FFFFFF"/>
      </a:lt1>
      <a:dk2>
        <a:srgbClr val="005288"/>
      </a:dk2>
      <a:lt2>
        <a:srgbClr val="C0C2C4"/>
      </a:lt2>
      <a:accent1>
        <a:srgbClr val="005288"/>
      </a:accent1>
      <a:accent2>
        <a:srgbClr val="C0C2C4"/>
      </a:accent2>
      <a:accent3>
        <a:srgbClr val="5A5B5D"/>
      </a:accent3>
      <a:accent4>
        <a:srgbClr val="C41230"/>
      </a:accent4>
      <a:accent5>
        <a:srgbClr val="0078AE"/>
      </a:accent5>
      <a:accent6>
        <a:srgbClr val="5E9732"/>
      </a:accent6>
      <a:hlink>
        <a:srgbClr val="0563C1"/>
      </a:hlink>
      <a:folHlink>
        <a:srgbClr val="954F72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[Read-Only]" id="{41D1B444-EA3F-4656-8A8F-C7FE54A24611}" vid="{0DED4A09-272D-41A4-B429-0B0E3DC6C0B1}"/>
    </a:ext>
  </a:extLst>
</a:theme>
</file>

<file path=ppt/theme/theme10.xml><?xml version="1.0" encoding="utf-8"?>
<a:theme xmlns:a="http://schemas.openxmlformats.org/drawingml/2006/main" name="11_CISA Template">
  <a:themeElements>
    <a:clrScheme name="CISA Style Guide">
      <a:dk1>
        <a:sysClr val="windowText" lastClr="000000"/>
      </a:dk1>
      <a:lt1>
        <a:sysClr val="window" lastClr="FFFFFF"/>
      </a:lt1>
      <a:dk2>
        <a:srgbClr val="005288"/>
      </a:dk2>
      <a:lt2>
        <a:srgbClr val="E7E6E6"/>
      </a:lt2>
      <a:accent1>
        <a:srgbClr val="005288"/>
      </a:accent1>
      <a:accent2>
        <a:srgbClr val="C0C2C4"/>
      </a:accent2>
      <a:accent3>
        <a:srgbClr val="5A5B5D"/>
      </a:accent3>
      <a:accent4>
        <a:srgbClr val="C41230"/>
      </a:accent4>
      <a:accent5>
        <a:srgbClr val="0078AE"/>
      </a:accent5>
      <a:accent6>
        <a:srgbClr val="5E9732"/>
      </a:accent6>
      <a:hlink>
        <a:srgbClr val="0563C1"/>
      </a:hlink>
      <a:folHlink>
        <a:srgbClr val="954F72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 -  Read-Only" id="{CA701D08-D2D5-4B51-9E5B-727F9E5815A8}" vid="{21074CCE-0720-4401-B778-A67650A7CB19}"/>
    </a:ext>
  </a:extLst>
</a:theme>
</file>

<file path=ppt/theme/theme11.xml><?xml version="1.0" encoding="utf-8"?>
<a:theme xmlns:a="http://schemas.openxmlformats.org/drawingml/2006/main" name="15_CISA Template">
  <a:themeElements>
    <a:clrScheme name="">
      <a:dk1>
        <a:srgbClr val="70BC1F"/>
      </a:dk1>
      <a:lt1>
        <a:srgbClr val="FFFFFF"/>
      </a:lt1>
      <a:dk2>
        <a:srgbClr val="000063"/>
      </a:dk2>
      <a:lt2>
        <a:srgbClr val="FF0000"/>
      </a:lt2>
      <a:accent1>
        <a:srgbClr val="FFDB00"/>
      </a:accent1>
      <a:accent2>
        <a:srgbClr val="0062C8"/>
      </a:accent2>
      <a:accent3>
        <a:srgbClr val="AAAAB7"/>
      </a:accent3>
      <a:accent4>
        <a:srgbClr val="DADADA"/>
      </a:accent4>
      <a:accent5>
        <a:srgbClr val="FFEAAA"/>
      </a:accent5>
      <a:accent6>
        <a:srgbClr val="0058B5"/>
      </a:accent6>
      <a:hlink>
        <a:srgbClr val="CC6600"/>
      </a:hlink>
      <a:folHlink>
        <a:srgbClr val="990099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[Read-Only]" id="{41D1B444-EA3F-4656-8A8F-C7FE54A24611}" vid="{0DED4A09-272D-41A4-B429-0B0E3DC6C0B1}"/>
    </a:ext>
  </a:extLst>
</a:theme>
</file>

<file path=ppt/theme/theme12.xml><?xml version="1.0" encoding="utf-8"?>
<a:theme xmlns:a="http://schemas.openxmlformats.org/drawingml/2006/main" name="16_CISA Template">
  <a:themeElements>
    <a:clrScheme name="">
      <a:dk1>
        <a:srgbClr val="70BC1F"/>
      </a:dk1>
      <a:lt1>
        <a:srgbClr val="FFFFFF"/>
      </a:lt1>
      <a:dk2>
        <a:srgbClr val="000063"/>
      </a:dk2>
      <a:lt2>
        <a:srgbClr val="FF0000"/>
      </a:lt2>
      <a:accent1>
        <a:srgbClr val="FFDB00"/>
      </a:accent1>
      <a:accent2>
        <a:srgbClr val="0062C8"/>
      </a:accent2>
      <a:accent3>
        <a:srgbClr val="AAAAB7"/>
      </a:accent3>
      <a:accent4>
        <a:srgbClr val="DADADA"/>
      </a:accent4>
      <a:accent5>
        <a:srgbClr val="FFEAAA"/>
      </a:accent5>
      <a:accent6>
        <a:srgbClr val="0058B5"/>
      </a:accent6>
      <a:hlink>
        <a:srgbClr val="CC6600"/>
      </a:hlink>
      <a:folHlink>
        <a:srgbClr val="990099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[Read-Only]" id="{41D1B444-EA3F-4656-8A8F-C7FE54A24611}" vid="{0DED4A09-272D-41A4-B429-0B0E3DC6C0B1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ISA Template">
  <a:themeElements>
    <a:clrScheme name="">
      <a:dk1>
        <a:srgbClr val="70BC1F"/>
      </a:dk1>
      <a:lt1>
        <a:srgbClr val="FFFFFF"/>
      </a:lt1>
      <a:dk2>
        <a:srgbClr val="000063"/>
      </a:dk2>
      <a:lt2>
        <a:srgbClr val="FF0000"/>
      </a:lt2>
      <a:accent1>
        <a:srgbClr val="FFDB00"/>
      </a:accent1>
      <a:accent2>
        <a:srgbClr val="0062C8"/>
      </a:accent2>
      <a:accent3>
        <a:srgbClr val="AAAAB7"/>
      </a:accent3>
      <a:accent4>
        <a:srgbClr val="DADADA"/>
      </a:accent4>
      <a:accent5>
        <a:srgbClr val="FFEAAA"/>
      </a:accent5>
      <a:accent6>
        <a:srgbClr val="0058B5"/>
      </a:accent6>
      <a:hlink>
        <a:srgbClr val="CC6600"/>
      </a:hlink>
      <a:folHlink>
        <a:srgbClr val="990099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[Read-Only]" id="{41D1B444-EA3F-4656-8A8F-C7FE54A24611}" vid="{0DED4A09-272D-41A4-B429-0B0E3DC6C0B1}"/>
    </a:ext>
  </a:extLst>
</a:theme>
</file>

<file path=ppt/theme/theme3.xml><?xml version="1.0" encoding="utf-8"?>
<a:theme xmlns:a="http://schemas.openxmlformats.org/drawingml/2006/main" name="3_CISA Template">
  <a:themeElements>
    <a:clrScheme name="CISA Style Guide">
      <a:dk1>
        <a:sysClr val="windowText" lastClr="000000"/>
      </a:dk1>
      <a:lt1>
        <a:sysClr val="window" lastClr="FFFFFF"/>
      </a:lt1>
      <a:dk2>
        <a:srgbClr val="005288"/>
      </a:dk2>
      <a:lt2>
        <a:srgbClr val="E7E6E6"/>
      </a:lt2>
      <a:accent1>
        <a:srgbClr val="005288"/>
      </a:accent1>
      <a:accent2>
        <a:srgbClr val="C0C2C4"/>
      </a:accent2>
      <a:accent3>
        <a:srgbClr val="5A5B5D"/>
      </a:accent3>
      <a:accent4>
        <a:srgbClr val="C41230"/>
      </a:accent4>
      <a:accent5>
        <a:srgbClr val="0078AE"/>
      </a:accent5>
      <a:accent6>
        <a:srgbClr val="5E9732"/>
      </a:accent6>
      <a:hlink>
        <a:srgbClr val="0563C1"/>
      </a:hlink>
      <a:folHlink>
        <a:srgbClr val="954F72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[Read-Only]" id="{41D1B444-EA3F-4656-8A8F-C7FE54A24611}" vid="{0DED4A09-272D-41A4-B429-0B0E3DC6C0B1}"/>
    </a:ext>
  </a:extLst>
</a:theme>
</file>

<file path=ppt/theme/theme4.xml><?xml version="1.0" encoding="utf-8"?>
<a:theme xmlns:a="http://schemas.openxmlformats.org/drawingml/2006/main" name="12_CISA Template">
  <a:themeElements>
    <a:clrScheme name="">
      <a:dk1>
        <a:srgbClr val="70BC1F"/>
      </a:dk1>
      <a:lt1>
        <a:srgbClr val="FFFFFF"/>
      </a:lt1>
      <a:dk2>
        <a:srgbClr val="000063"/>
      </a:dk2>
      <a:lt2>
        <a:srgbClr val="FF0000"/>
      </a:lt2>
      <a:accent1>
        <a:srgbClr val="FFDB00"/>
      </a:accent1>
      <a:accent2>
        <a:srgbClr val="0062C8"/>
      </a:accent2>
      <a:accent3>
        <a:srgbClr val="AAAAB7"/>
      </a:accent3>
      <a:accent4>
        <a:srgbClr val="DADADA"/>
      </a:accent4>
      <a:accent5>
        <a:srgbClr val="FFEAAA"/>
      </a:accent5>
      <a:accent6>
        <a:srgbClr val="0058B5"/>
      </a:accent6>
      <a:hlink>
        <a:srgbClr val="CC6600"/>
      </a:hlink>
      <a:folHlink>
        <a:srgbClr val="990099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[Read-Only]" id="{41D1B444-EA3F-4656-8A8F-C7FE54A24611}" vid="{0DED4A09-272D-41A4-B429-0B0E3DC6C0B1}"/>
    </a:ext>
  </a:extLst>
</a:theme>
</file>

<file path=ppt/theme/theme5.xml><?xml version="1.0" encoding="utf-8"?>
<a:theme xmlns:a="http://schemas.openxmlformats.org/drawingml/2006/main" name="10_CISA Template">
  <a:themeElements>
    <a:clrScheme name="">
      <a:dk1>
        <a:srgbClr val="70BC1F"/>
      </a:dk1>
      <a:lt1>
        <a:srgbClr val="FFFFFF"/>
      </a:lt1>
      <a:dk2>
        <a:srgbClr val="000063"/>
      </a:dk2>
      <a:lt2>
        <a:srgbClr val="FF0000"/>
      </a:lt2>
      <a:accent1>
        <a:srgbClr val="FFDB00"/>
      </a:accent1>
      <a:accent2>
        <a:srgbClr val="0062C8"/>
      </a:accent2>
      <a:accent3>
        <a:srgbClr val="AAAAB7"/>
      </a:accent3>
      <a:accent4>
        <a:srgbClr val="DADADA"/>
      </a:accent4>
      <a:accent5>
        <a:srgbClr val="FFEAAA"/>
      </a:accent5>
      <a:accent6>
        <a:srgbClr val="0058B5"/>
      </a:accent6>
      <a:hlink>
        <a:srgbClr val="CC6600"/>
      </a:hlink>
      <a:folHlink>
        <a:srgbClr val="990099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 -  Read-Only" id="{CA701D08-D2D5-4B51-9E5B-727F9E5815A8}" vid="{21074CCE-0720-4401-B778-A67650A7CB19}"/>
    </a:ext>
  </a:extLst>
</a:theme>
</file>

<file path=ppt/theme/theme6.xml><?xml version="1.0" encoding="utf-8"?>
<a:theme xmlns:a="http://schemas.openxmlformats.org/drawingml/2006/main" name="7_CISA Template">
  <a:themeElements>
    <a:clrScheme name="CISA Style Guide">
      <a:dk1>
        <a:sysClr val="windowText" lastClr="000000"/>
      </a:dk1>
      <a:lt1>
        <a:sysClr val="window" lastClr="FFFFFF"/>
      </a:lt1>
      <a:dk2>
        <a:srgbClr val="005288"/>
      </a:dk2>
      <a:lt2>
        <a:srgbClr val="E7E6E6"/>
      </a:lt2>
      <a:accent1>
        <a:srgbClr val="005288"/>
      </a:accent1>
      <a:accent2>
        <a:srgbClr val="C0C2C4"/>
      </a:accent2>
      <a:accent3>
        <a:srgbClr val="5A5B5D"/>
      </a:accent3>
      <a:accent4>
        <a:srgbClr val="C41230"/>
      </a:accent4>
      <a:accent5>
        <a:srgbClr val="0078AE"/>
      </a:accent5>
      <a:accent6>
        <a:srgbClr val="5E9732"/>
      </a:accent6>
      <a:hlink>
        <a:srgbClr val="0563C1"/>
      </a:hlink>
      <a:folHlink>
        <a:srgbClr val="954F72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[Read-Only]" id="{41D1B444-EA3F-4656-8A8F-C7FE54A24611}" vid="{0DED4A09-272D-41A4-B429-0B0E3DC6C0B1}"/>
    </a:ext>
  </a:extLst>
</a:theme>
</file>

<file path=ppt/theme/theme7.xml><?xml version="1.0" encoding="utf-8"?>
<a:theme xmlns:a="http://schemas.openxmlformats.org/drawingml/2006/main" name="13_CISA Template">
  <a:themeElements>
    <a:clrScheme name="CISA Style Guide">
      <a:dk1>
        <a:sysClr val="windowText" lastClr="000000"/>
      </a:dk1>
      <a:lt1>
        <a:sysClr val="window" lastClr="FFFFFF"/>
      </a:lt1>
      <a:dk2>
        <a:srgbClr val="005288"/>
      </a:dk2>
      <a:lt2>
        <a:srgbClr val="E7E6E6"/>
      </a:lt2>
      <a:accent1>
        <a:srgbClr val="005288"/>
      </a:accent1>
      <a:accent2>
        <a:srgbClr val="C0C2C4"/>
      </a:accent2>
      <a:accent3>
        <a:srgbClr val="5A5B5D"/>
      </a:accent3>
      <a:accent4>
        <a:srgbClr val="C41230"/>
      </a:accent4>
      <a:accent5>
        <a:srgbClr val="0078AE"/>
      </a:accent5>
      <a:accent6>
        <a:srgbClr val="5E9732"/>
      </a:accent6>
      <a:hlink>
        <a:srgbClr val="0563C1"/>
      </a:hlink>
      <a:folHlink>
        <a:srgbClr val="954F72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[Read-Only]" id="{41D1B444-EA3F-4656-8A8F-C7FE54A24611}" vid="{0DED4A09-272D-41A4-B429-0B0E3DC6C0B1}"/>
    </a:ext>
  </a:extLst>
</a:theme>
</file>

<file path=ppt/theme/theme8.xml><?xml version="1.0" encoding="utf-8"?>
<a:theme xmlns:a="http://schemas.openxmlformats.org/drawingml/2006/main" name="2_CISA Template">
  <a:themeElements>
    <a:clrScheme name="">
      <a:dk1>
        <a:srgbClr val="70BC1F"/>
      </a:dk1>
      <a:lt1>
        <a:srgbClr val="FFFFFF"/>
      </a:lt1>
      <a:dk2>
        <a:srgbClr val="000063"/>
      </a:dk2>
      <a:lt2>
        <a:srgbClr val="FF0000"/>
      </a:lt2>
      <a:accent1>
        <a:srgbClr val="FFDB00"/>
      </a:accent1>
      <a:accent2>
        <a:srgbClr val="0062C8"/>
      </a:accent2>
      <a:accent3>
        <a:srgbClr val="AAAAB7"/>
      </a:accent3>
      <a:accent4>
        <a:srgbClr val="DADADA"/>
      </a:accent4>
      <a:accent5>
        <a:srgbClr val="FFEAAA"/>
      </a:accent5>
      <a:accent6>
        <a:srgbClr val="0058B5"/>
      </a:accent6>
      <a:hlink>
        <a:srgbClr val="CC6600"/>
      </a:hlink>
      <a:folHlink>
        <a:srgbClr val="990099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[Read-Only]" id="{41D1B444-EA3F-4656-8A8F-C7FE54A24611}" vid="{0DED4A09-272D-41A4-B429-0B0E3DC6C0B1}"/>
    </a:ext>
  </a:extLst>
</a:theme>
</file>

<file path=ppt/theme/theme9.xml><?xml version="1.0" encoding="utf-8"?>
<a:theme xmlns:a="http://schemas.openxmlformats.org/drawingml/2006/main" name="14_CISA Template">
  <a:themeElements>
    <a:clrScheme name="CISA Style Guide">
      <a:dk1>
        <a:sysClr val="windowText" lastClr="000000"/>
      </a:dk1>
      <a:lt1>
        <a:sysClr val="window" lastClr="FFFFFF"/>
      </a:lt1>
      <a:dk2>
        <a:srgbClr val="005288"/>
      </a:dk2>
      <a:lt2>
        <a:srgbClr val="E7E6E6"/>
      </a:lt2>
      <a:accent1>
        <a:srgbClr val="005288"/>
      </a:accent1>
      <a:accent2>
        <a:srgbClr val="C0C2C4"/>
      </a:accent2>
      <a:accent3>
        <a:srgbClr val="5A5B5D"/>
      </a:accent3>
      <a:accent4>
        <a:srgbClr val="C41230"/>
      </a:accent4>
      <a:accent5>
        <a:srgbClr val="0078AE"/>
      </a:accent5>
      <a:accent6>
        <a:srgbClr val="5E9732"/>
      </a:accent6>
      <a:hlink>
        <a:srgbClr val="0563C1"/>
      </a:hlink>
      <a:folHlink>
        <a:srgbClr val="954F72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[Read-Only]" id="{41D1B444-EA3F-4656-8A8F-C7FE54A24611}" vid="{0DED4A09-272D-41A4-B429-0B0E3DC6C0B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3091F8ED5AEA44962E4D3340721827" ma:contentTypeVersion="20" ma:contentTypeDescription="Create a new document." ma:contentTypeScope="" ma:versionID="1c0115722d964263e8f2fc2155bd0a68">
  <xsd:schema xmlns:xsd="http://www.w3.org/2001/XMLSchema" xmlns:xs="http://www.w3.org/2001/XMLSchema" xmlns:p="http://schemas.microsoft.com/office/2006/metadata/properties" xmlns:ns1="http://schemas.microsoft.com/sharepoint/v3" xmlns:ns2="0e4fac54-a62d-434e-a96a-2b762292c16b" xmlns:ns3="e0b45472-b695-441a-8df1-b72fbe6f52de" targetNamespace="http://schemas.microsoft.com/office/2006/metadata/properties" ma:root="true" ma:fieldsID="e4efaa357f2dd3f52882ad6185d834fb" ns1:_="" ns2:_="" ns3:_="">
    <xsd:import namespace="http://schemas.microsoft.com/sharepoint/v3"/>
    <xsd:import namespace="0e4fac54-a62d-434e-a96a-2b762292c16b"/>
    <xsd:import namespace="e0b45472-b695-441a-8df1-b72fbe6f52de"/>
    <xsd:element name="properties">
      <xsd:complexType>
        <xsd:sequence>
          <xsd:element name="documentManagement">
            <xsd:complexType>
              <xsd:all>
                <xsd:element ref="ns2:Division" minOccurs="0"/>
                <xsd:element ref="ns2:Section" minOccurs="0"/>
                <xsd:element ref="ns1:PublishingStartDate" minOccurs="0"/>
                <xsd:element ref="ns1:PublishingExpirationDat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ac54-a62d-434e-a96a-2b762292c16b" elementFormDefault="qualified">
    <xsd:import namespace="http://schemas.microsoft.com/office/2006/documentManagement/types"/>
    <xsd:import namespace="http://schemas.microsoft.com/office/infopath/2007/PartnerControls"/>
    <xsd:element name="Division" ma:index="8" nillable="true" ma:displayName="Division" ma:format="Dropdown" ma:internalName="Division" ma:readOnly="false">
      <xsd:simpleType>
        <xsd:restriction base="dms:Choice">
          <xsd:enumeration value="Executive"/>
          <xsd:enumeration value="Disaster Recovery"/>
          <xsd:enumeration value="Preparedness, Response &amp; Interoperability"/>
          <xsd:enumeration value="Grants &amp; Administration"/>
        </xsd:restriction>
      </xsd:simpleType>
    </xsd:element>
    <xsd:element name="Section" ma:index="9" nillable="true" ma:displayName="Section" ma:format="Dropdown" ma:internalName="Section" ma:readOnly="false">
      <xsd:simpleType>
        <xsd:restriction base="dms:Choice">
          <xsd:enumeration value="Executive Office"/>
          <xsd:enumeration value="Preparedness"/>
          <xsd:enumeration value="PRI Operations"/>
          <xsd:enumeration value="Sub Recipient Monitoring"/>
          <xsd:enumeration value="Facility Management"/>
          <xsd:enumeration value="G &amp; A Management"/>
          <xsd:enumeration value="DR Process Services"/>
          <xsd:enumeration value="DR Management"/>
          <xsd:enumeration value="DR Public Assistance Grants"/>
          <xsd:enumeration value="DR Public Assistance Closeout"/>
          <xsd:enumeration value="DR Public Assistance Technical Services"/>
          <xsd:enumeration value="DR Public Assistance SALs"/>
          <xsd:enumeration value="DR Hazard Mitigation Grants"/>
          <xsd:enumeration value="DR Hazard Mitigation SALs"/>
          <xsd:enumeration value="Homeland Security Grants"/>
          <xsd:enumeration value="Recovery Grants Administra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45472-b695-441a-8df1-b72fbe6f52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vision xmlns="0e4fac54-a62d-434e-a96a-2b762292c16b" xsi:nil="true"/>
    <PublishingExpirationDate xmlns="http://schemas.microsoft.com/sharepoint/v3" xsi:nil="true"/>
    <PublishingStartDate xmlns="http://schemas.microsoft.com/sharepoint/v3" xsi:nil="true"/>
    <Section xmlns="0e4fac54-a62d-434e-a96a-2b762292c16b" xsi:nil="true"/>
  </documentManagement>
</p:properties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949AA39B-40E8-49C0-ADB3-49C6055720DD}"/>
</file>

<file path=customXml/itemProps2.xml><?xml version="1.0" encoding="utf-8"?>
<ds:datastoreItem xmlns:ds="http://schemas.openxmlformats.org/officeDocument/2006/customXml" ds:itemID="{65F26E0F-3553-451C-9C75-478720802FB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f63c979-8dba-49e5-9baf-0903816d93f0"/>
    <ds:schemaRef ds:uri="http://purl.org/dc/elements/1.1/"/>
    <ds:schemaRef ds:uri="http://schemas.microsoft.com/office/2006/metadata/properties"/>
    <ds:schemaRef ds:uri="feca9b20-c26b-4b8c-9fee-230c58d7b72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F7111B-AAE7-4AF6-8245-69C9AC5EAAC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</TotalTime>
  <Words>1589</Words>
  <Application>Microsoft Office PowerPoint</Application>
  <PresentationFormat>Widescreen</PresentationFormat>
  <Paragraphs>268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Arial</vt:lpstr>
      <vt:lpstr>Calibri</vt:lpstr>
      <vt:lpstr>Franklin Gothic</vt:lpstr>
      <vt:lpstr>Franklin Gothic Book</vt:lpstr>
      <vt:lpstr>Franklin Gothic Demi</vt:lpstr>
      <vt:lpstr>Franklin Gothic Medium</vt:lpstr>
      <vt:lpstr>Times</vt:lpstr>
      <vt:lpstr>Times New Roman</vt:lpstr>
      <vt:lpstr>Wingdings</vt:lpstr>
      <vt:lpstr>1_CISA Template</vt:lpstr>
      <vt:lpstr>4_CISA Template</vt:lpstr>
      <vt:lpstr>3_CISA Template</vt:lpstr>
      <vt:lpstr>12_CISA Template</vt:lpstr>
      <vt:lpstr>10_CISA Template</vt:lpstr>
      <vt:lpstr>7_CISA Template</vt:lpstr>
      <vt:lpstr>13_CISA Template</vt:lpstr>
      <vt:lpstr>2_CISA Template</vt:lpstr>
      <vt:lpstr>14_CISA Template</vt:lpstr>
      <vt:lpstr>11_CISA Template</vt:lpstr>
      <vt:lpstr>15_CISA Template</vt:lpstr>
      <vt:lpstr>16_CISA Template</vt:lpstr>
      <vt:lpstr>PowerPoint Presentation</vt:lpstr>
      <vt:lpstr>CISA &amp; Election Infrastructure</vt:lpstr>
      <vt:lpstr>#PROTECT2024</vt:lpstr>
      <vt:lpstr>PowerPoint Presentation</vt:lpstr>
      <vt:lpstr>PowerPoint Presentation</vt:lpstr>
      <vt:lpstr>PowerPoint Presentation</vt:lpstr>
      <vt:lpstr>#PROTECT2024 First Things First</vt:lpstr>
      <vt:lpstr>#Protect Your…</vt:lpstr>
      <vt:lpstr>Protect Your Email</vt:lpstr>
      <vt:lpstr>Protect Your Website</vt:lpstr>
      <vt:lpstr>Protect Your Networks</vt:lpstr>
      <vt:lpstr>Protect Your Election Systems</vt:lpstr>
      <vt:lpstr>Protect Yourself and Your Staff</vt:lpstr>
      <vt:lpstr>Protect Your Office</vt:lpstr>
      <vt:lpstr>#PROTECT2024: CISA SERVICE SUPPORT</vt:lpstr>
      <vt:lpstr>PowerPoint Presentation</vt:lpstr>
      <vt:lpstr>#Protect2024 Election Security Resource Library</vt:lpstr>
      <vt:lpstr>#Protect2024 Physical Security Tools / Resources</vt:lpstr>
      <vt:lpstr>#Protect2024 Election Security Resources</vt:lpstr>
      <vt:lpstr>#Protect2024 Checklist for Polling Stations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CISA ESR Securing Local Election Offices Training</dc:title>
  <dc:creator>Victoria Markey</dc:creator>
  <cp:lastModifiedBy>Rubby Douglas</cp:lastModifiedBy>
  <cp:revision>5</cp:revision>
  <cp:lastPrinted>2023-07-19T15:29:18Z</cp:lastPrinted>
  <dcterms:created xsi:type="dcterms:W3CDTF">2022-02-01T17:23:40Z</dcterms:created>
  <dcterms:modified xsi:type="dcterms:W3CDTF">2024-05-03T14:21:19Z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0x010100AE3091F8ED5AEA44962E4D3340721827</vt:lpwstr>
  </property>
  <property fmtid="{D5CDD505-2E9C-101B-9397-08002B2CF9AE}" pid="3" name="MediaServiceImageTags">
    <vt:lpwstr/>
  </property>
  <property fmtid="{D5CDD505-2E9C-101B-9397-08002B2CF9AE}" pid="4" name="MSIP_Label_a2eef23d-2e95-4428-9a3c-2526d95b164a_Enabled">
    <vt:lpwstr>true</vt:lpwstr>
  </property>
  <property fmtid="{D5CDD505-2E9C-101B-9397-08002B2CF9AE}" pid="5" name="MSIP_Label_a2eef23d-2e95-4428-9a3c-2526d95b164a_SetDate">
    <vt:lpwstr>2022-03-01T16:46:21Z</vt:lpwstr>
  </property>
  <property fmtid="{D5CDD505-2E9C-101B-9397-08002B2CF9AE}" pid="6" name="MSIP_Label_a2eef23d-2e95-4428-9a3c-2526d95b164a_Method">
    <vt:lpwstr>Standard</vt:lpwstr>
  </property>
  <property fmtid="{D5CDD505-2E9C-101B-9397-08002B2CF9AE}" pid="7" name="MSIP_Label_a2eef23d-2e95-4428-9a3c-2526d95b164a_Name">
    <vt:lpwstr>For Official Use Only (FOUO)</vt:lpwstr>
  </property>
  <property fmtid="{D5CDD505-2E9C-101B-9397-08002B2CF9AE}" pid="8" name="MSIP_Label_a2eef23d-2e95-4428-9a3c-2526d95b164a_SiteId">
    <vt:lpwstr>3ccde76c-946d-4a12-bb7a-fc9d0842354a</vt:lpwstr>
  </property>
  <property fmtid="{D5CDD505-2E9C-101B-9397-08002B2CF9AE}" pid="9" name="MSIP_Label_a2eef23d-2e95-4428-9a3c-2526d95b164a_ActionId">
    <vt:lpwstr>c786699e-c78c-43a9-b583-bd4ac8510ed9</vt:lpwstr>
  </property>
  <property fmtid="{D5CDD505-2E9C-101B-9397-08002B2CF9AE}" pid="10" name="MSIP_Label_a2eef23d-2e95-4428-9a3c-2526d95b164a_ContentBits">
    <vt:lpwstr>0</vt:lpwstr>
  </property>
  <property fmtid="{D5CDD505-2E9C-101B-9397-08002B2CF9AE}" pid="11" name="xd_ProgID">
    <vt:lpwstr/>
  </property>
  <property fmtid="{D5CDD505-2E9C-101B-9397-08002B2CF9AE}" pid="12" name="_ColorHex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_ColorTag">
    <vt:lpwstr/>
  </property>
  <property fmtid="{D5CDD505-2E9C-101B-9397-08002B2CF9AE}" pid="17" name="TriggerFlowInfo">
    <vt:lpwstr/>
  </property>
  <property fmtid="{D5CDD505-2E9C-101B-9397-08002B2CF9AE}" pid="18" name="xd_Signature">
    <vt:lpwstr/>
  </property>
  <property fmtid="{D5CDD505-2E9C-101B-9397-08002B2CF9AE}" pid="19" name="GUID">
    <vt:lpwstr>2c90fc55-a2d4-4d4c-81a1-7f7bffbc411e</vt:lpwstr>
  </property>
  <property fmtid="{D5CDD505-2E9C-101B-9397-08002B2CF9AE}" pid="20" name="_Emoji">
    <vt:lpwstr/>
  </property>
  <property fmtid="{D5CDD505-2E9C-101B-9397-08002B2CF9AE}" pid="21" name="EntityID">
    <vt:lpwstr>5709df91-9316-ee11-8f6d-001dd809c33f</vt:lpwstr>
  </property>
</Properties>
</file>